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74" r:id="rId4"/>
    <p:sldId id="294" r:id="rId5"/>
    <p:sldId id="295" r:id="rId6"/>
    <p:sldId id="296" r:id="rId7"/>
    <p:sldId id="297" r:id="rId8"/>
    <p:sldId id="265" r:id="rId9"/>
    <p:sldId id="266" r:id="rId10"/>
    <p:sldId id="267" r:id="rId11"/>
    <p:sldId id="268" r:id="rId12"/>
    <p:sldId id="269" r:id="rId13"/>
    <p:sldId id="270" r:id="rId14"/>
    <p:sldId id="271" r:id="rId15"/>
    <p:sldId id="275" r:id="rId16"/>
    <p:sldId id="258" r:id="rId17"/>
    <p:sldId id="259" r:id="rId18"/>
    <p:sldId id="260" r:id="rId19"/>
    <p:sldId id="261" r:id="rId20"/>
    <p:sldId id="287" r:id="rId21"/>
    <p:sldId id="262" r:id="rId22"/>
    <p:sldId id="263" r:id="rId23"/>
    <p:sldId id="278" r:id="rId24"/>
    <p:sldId id="279" r:id="rId25"/>
    <p:sldId id="280" r:id="rId26"/>
    <p:sldId id="281" r:id="rId27"/>
    <p:sldId id="288" r:id="rId28"/>
    <p:sldId id="282" r:id="rId29"/>
    <p:sldId id="285" r:id="rId30"/>
    <p:sldId id="283" r:id="rId31"/>
    <p:sldId id="286" r:id="rId32"/>
    <p:sldId id="284" r:id="rId33"/>
    <p:sldId id="290" r:id="rId34"/>
    <p:sldId id="291" r:id="rId35"/>
    <p:sldId id="292" r:id="rId36"/>
    <p:sldId id="293" r:id="rId37"/>
    <p:sldId id="298" r:id="rId38"/>
    <p:sldId id="299" r:id="rId39"/>
    <p:sldId id="300" r:id="rId40"/>
    <p:sldId id="301" r:id="rId41"/>
    <p:sldId id="289" r:id="rId4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735" autoAdjust="0"/>
    <p:restoredTop sz="94660"/>
  </p:normalViewPr>
  <p:slideViewPr>
    <p:cSldViewPr>
      <p:cViewPr varScale="1">
        <p:scale>
          <a:sx n="69" d="100"/>
          <a:sy n="69" d="100"/>
        </p:scale>
        <p:origin x="-57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8" name="27 - Θέση ημερομηνίας"/>
          <p:cNvSpPr>
            <a:spLocks noGrp="1"/>
          </p:cNvSpPr>
          <p:nvPr>
            <p:ph type="dt" sz="half" idx="10"/>
          </p:nvPr>
        </p:nvSpPr>
        <p:spPr/>
        <p:txBody>
          <a:bodyPr/>
          <a:lstStyle>
            <a:extLst/>
          </a:lstStyle>
          <a:p>
            <a:fld id="{2342CEA3-3058-4D43-AE35-B3DA76CB4003}" type="datetimeFigureOut">
              <a:rPr lang="el-GR" smtClean="0"/>
              <a:pPr/>
              <a:t>20/9/2015</a:t>
            </a:fld>
            <a:endParaRPr lang="el-GR"/>
          </a:p>
        </p:txBody>
      </p:sp>
      <p:sp>
        <p:nvSpPr>
          <p:cNvPr id="17" name="16 - Θέση υποσέλιδου"/>
          <p:cNvSpPr>
            <a:spLocks noGrp="1"/>
          </p:cNvSpPr>
          <p:nvPr>
            <p:ph type="ftr" sz="quarter" idx="11"/>
          </p:nvPr>
        </p:nvSpPr>
        <p:spPr/>
        <p:txBody>
          <a:bodyPr/>
          <a:lstStyle>
            <a:extLst/>
          </a:lstStyle>
          <a:p>
            <a:endParaRPr lang="el-GR"/>
          </a:p>
        </p:txBody>
      </p:sp>
      <p:sp>
        <p:nvSpPr>
          <p:cNvPr id="29" name="28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32" name="31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 Ορθογώνιο"/>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 Ορθογώνιο"/>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 Ορθογώνιο"/>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 Ορθογώνιο"/>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 Τίτλος"/>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56" name="55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20/9/2015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981200" cy="5851525"/>
          </a:xfrm>
        </p:spPr>
        <p:txBody>
          <a:bodyPr vert="eaVert" anchor="ct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274639"/>
            <a:ext cx="58674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20/9/2015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20/9/2015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4" name="13 - Ελεύθερη σχεδίαση"/>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 Ελεύθερη σχεδίαση"/>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 Ελεύθερη σχεδίαση"/>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 Ελεύθερη σχεδίαση"/>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 Ελεύθερη σχεδίαση"/>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 Ελεύθερη σχεδίαση"/>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 Ελεύθερη σχεδίαση"/>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 Ελεύθερη σχεδίαση"/>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 Ελεύθερη σχεδίαση"/>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 Ελεύθερη σχεδίαση"/>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 Ελεύθερη σχεδίαση"/>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 Ελεύθερη σχεδίαση"/>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 Ελεύθερη σχεδίαση"/>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 Ελεύθερη σχεδίαση"/>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 Ελεύθερη σχεδίαση"/>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 Θέση κειμένου"/>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20/9/2015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7" name="6 - Ορθογώνιο"/>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l-GR" smtClean="0"/>
              <a:t>Kλικ για επεξεργασία του τίτλου</a:t>
            </a:r>
            <a:endParaRPr kumimoji="0" lang="en-US"/>
          </a:p>
        </p:txBody>
      </p:sp>
      <p:sp>
        <p:nvSpPr>
          <p:cNvPr id="8" name="7 - Ορθογώνιο"/>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Ορθογώνιο"/>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 Ορθογώνιο"/>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Ορθογώνιο"/>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2064"/>
            <a:ext cx="8229600" cy="9144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20/9/2015</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5" name="24 - Ορθογώνιο"/>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504824" y="512064"/>
            <a:ext cx="7772400" cy="914400"/>
          </a:xfrm>
        </p:spPr>
        <p:txBody>
          <a:bodyPr anchor="t"/>
          <a:lstStyle>
            <a:lvl1pPr>
              <a:defRPr sz="400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2342CEA3-3058-4D43-AE35-B3DA76CB4003}" type="datetimeFigureOut">
              <a:rPr lang="el-GR" smtClean="0"/>
              <a:pPr/>
              <a:t>20/9/2015</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16" name="15 - Ορθογώνιο"/>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 Ορθογώνιο"/>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 Ορθογώνιο"/>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 Ορθογώνιο"/>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 Ορθογώνιο"/>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 Ορθογώνιο"/>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Ορθογώνιο"/>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 Ορθογώνιο"/>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 Ορθογώνιο"/>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512064"/>
            <a:ext cx="7772400" cy="914400"/>
          </a:xfrm>
        </p:spPr>
        <p:txBody>
          <a:bodyPr/>
          <a:lstStyle>
            <a:lvl1pPr>
              <a:defRPr sz="4000" cap="none" baseline="0"/>
            </a:lvl1pPr>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2342CEA3-3058-4D43-AE35-B3DA76CB4003}" type="datetimeFigureOut">
              <a:rPr lang="el-GR" smtClean="0"/>
              <a:pPr/>
              <a:t>20/9/2015</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2342CEA3-3058-4D43-AE35-B3DA76CB4003}" type="datetimeFigureOut">
              <a:rPr lang="el-GR" smtClean="0"/>
              <a:pPr/>
              <a:t>20/9/2015</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73050"/>
            <a:ext cx="8229600" cy="1162050"/>
          </a:xfrm>
        </p:spPr>
        <p:txBody>
          <a:bodyPr anchor="ctr"/>
          <a:lstStyle>
            <a:lvl1pPr algn="l">
              <a:buNone/>
              <a:defRPr sz="3600" b="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20/9/2015</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8" name="7 - Ορθογώνιο"/>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 Ευθεία γραμμή σύνδεσης"/>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 Ομάδα"/>
          <p:cNvGrpSpPr/>
          <p:nvPr/>
        </p:nvGrpSpPr>
        <p:grpSpPr>
          <a:xfrm rot="5400000">
            <a:off x="8514581" y="1219200"/>
            <a:ext cx="132763" cy="128466"/>
            <a:chOff x="6668087" y="1297746"/>
            <a:chExt cx="161840" cy="156602"/>
          </a:xfrm>
        </p:grpSpPr>
        <p:cxnSp>
          <p:nvCxnSpPr>
            <p:cNvPr id="15" name="14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 Τίτλος"/>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grpSp>
        <p:nvGrpSpPr>
          <p:cNvPr id="14" name="13 - Ομάδα"/>
          <p:cNvGrpSpPr/>
          <p:nvPr/>
        </p:nvGrpSpPr>
        <p:grpSpPr>
          <a:xfrm rot="5400000">
            <a:off x="8666981" y="1371600"/>
            <a:ext cx="132763" cy="128466"/>
            <a:chOff x="6668087" y="1297746"/>
            <a:chExt cx="161840" cy="156602"/>
          </a:xfrm>
        </p:grpSpPr>
        <p:cxnSp>
          <p:nvCxnSpPr>
            <p:cNvPr id="11" name="10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 Ομάδα"/>
          <p:cNvGrpSpPr/>
          <p:nvPr/>
        </p:nvGrpSpPr>
        <p:grpSpPr>
          <a:xfrm rot="5400000">
            <a:off x="8320088" y="1474763"/>
            <a:ext cx="132763" cy="128466"/>
            <a:chOff x="6668087" y="1297746"/>
            <a:chExt cx="161840" cy="156602"/>
          </a:xfrm>
        </p:grpSpPr>
        <p:cxnSp>
          <p:nvCxnSpPr>
            <p:cNvPr id="19" name="18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 Θέση ημερομηνίας"/>
          <p:cNvSpPr>
            <a:spLocks noGrp="1"/>
          </p:cNvSpPr>
          <p:nvPr>
            <p:ph type="dt" sz="half" idx="10"/>
          </p:nvPr>
        </p:nvSpPr>
        <p:spPr>
          <a:xfrm>
            <a:off x="6477000" y="55499"/>
            <a:ext cx="2133600" cy="365125"/>
          </a:xfrm>
        </p:spPr>
        <p:txBody>
          <a:bodyPr/>
          <a:lstStyle>
            <a:extLst/>
          </a:lstStyle>
          <a:p>
            <a:fld id="{2342CEA3-3058-4D43-AE35-B3DA76CB4003}" type="datetimeFigureOut">
              <a:rPr lang="el-GR" smtClean="0"/>
              <a:pPr/>
              <a:t>20/9/2015</a:t>
            </a:fld>
            <a:endParaRPr lang="el-GR"/>
          </a:p>
        </p:txBody>
      </p:sp>
      <p:sp>
        <p:nvSpPr>
          <p:cNvPr id="6" name="5 - Θέση υποσέλιδου"/>
          <p:cNvSpPr>
            <a:spLocks noGrp="1"/>
          </p:cNvSpPr>
          <p:nvPr>
            <p:ph type="ftr" sz="quarter" idx="11"/>
          </p:nvPr>
        </p:nvSpPr>
        <p:spPr>
          <a:xfrm>
            <a:off x="914400" y="55499"/>
            <a:ext cx="5562600" cy="365125"/>
          </a:xfrm>
        </p:spPr>
        <p:txBody>
          <a:bodyPr/>
          <a:lstStyle>
            <a:extLst/>
          </a:lstStyle>
          <a:p>
            <a:endParaRPr lang="el-GR"/>
          </a:p>
        </p:txBody>
      </p:sp>
      <p:sp>
        <p:nvSpPr>
          <p:cNvPr id="7" name="6 - Θέση αριθμού διαφάνειας"/>
          <p:cNvSpPr>
            <a:spLocks noGrp="1"/>
          </p:cNvSpPr>
          <p:nvPr>
            <p:ph type="sldNum" sz="quarter" idx="12"/>
          </p:nvPr>
        </p:nvSpPr>
        <p:spPr>
          <a:xfrm>
            <a:off x="8610600" y="55499"/>
            <a:ext cx="457200" cy="365125"/>
          </a:xfrm>
        </p:spPr>
        <p:txBody>
          <a:bodyPr/>
          <a:lstStyle>
            <a:extLst/>
          </a:lstStyle>
          <a:p>
            <a:fld id="{D3F1D1C4-C2D9-4231-9FB2-B2D9D97AA41D}" type="slidenum">
              <a:rPr lang="el-GR" smtClean="0"/>
              <a:pPr/>
              <a:t>‹#›</a:t>
            </a:fld>
            <a:endParaRPr lang="el-G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 Ορθογώνιο"/>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 Ορθογώνιο"/>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 Ορθογώνιο"/>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Θέση τίτλου"/>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2342CEA3-3058-4D43-AE35-B3DA76CB4003}" type="datetimeFigureOut">
              <a:rPr lang="el-GR" smtClean="0"/>
              <a:pPr/>
              <a:t>20/9/2015</a:t>
            </a:fld>
            <a:endParaRPr lang="el-GR"/>
          </a:p>
        </p:txBody>
      </p:sp>
      <p:sp>
        <p:nvSpPr>
          <p:cNvPr id="3" name="2 - Θέση υποσέλιδου"/>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l-GR"/>
          </a:p>
        </p:txBody>
      </p:sp>
      <p:sp>
        <p:nvSpPr>
          <p:cNvPr id="23" name="22 - Θέση αριθμού διαφάνειας"/>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D3F1D1C4-C2D9-4231-9FB2-B2D9D97AA41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el.wikipedia.org/wiki/%CE%88%CE%B3%CE%BA%CE%BB%CE%B7%CE%BC%CE%B1" TargetMode="External"/><Relationship Id="rId3" Type="http://schemas.openxmlformats.org/officeDocument/2006/relationships/hyperlink" Target="http://www.astynomia.gr/index.php?option=ozo_content&amp;perform=view&amp;id=81&amp;Itemid=73&amp;lang" TargetMode="External"/><Relationship Id="rId7" Type="http://schemas.openxmlformats.org/officeDocument/2006/relationships/hyperlink" Target="http://www.tovima.gr/opinions/article/?aid=104871" TargetMode="External"/><Relationship Id="rId2" Type="http://schemas.openxmlformats.org/officeDocument/2006/relationships/hyperlink" Target="http://www.astynomia.gr/images/stories/2015/statistics15/2015_epikrateia.pdf" TargetMode="External"/><Relationship Id="rId1" Type="http://schemas.openxmlformats.org/officeDocument/2006/relationships/slideLayout" Target="../slideLayouts/slideLayout2.xml"/><Relationship Id="rId6" Type="http://schemas.openxmlformats.org/officeDocument/2006/relationships/hyperlink" Target="http://crimevssocialcontrol.blogspot.gr/2013/05/blog-post_3331.html" TargetMode="External"/><Relationship Id="rId5" Type="http://schemas.openxmlformats.org/officeDocument/2006/relationships/hyperlink" Target="http://news247.gr/eidiseis/afieromata/oi-xwres-me-thn-ypshloterh-egklhmatikothta-ston-kosmo.3205233.html" TargetMode="External"/><Relationship Id="rId4" Type="http://schemas.openxmlformats.org/officeDocument/2006/relationships/hyperlink" Target="http://kouvoutsaki.aristovathmio.gr/wordpress/?p=27"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428728" y="1714488"/>
            <a:ext cx="8458200" cy="1470025"/>
          </a:xfrm>
        </p:spPr>
        <p:txBody>
          <a:bodyPr/>
          <a:lstStyle/>
          <a:p>
            <a:r>
              <a:rPr lang="el-GR" i="1" u="sng" dirty="0" smtClean="0">
                <a:solidFill>
                  <a:schemeClr val="tx1"/>
                </a:solidFill>
                <a:latin typeface="Verdana" pitchFamily="34" charset="0"/>
                <a:ea typeface="Verdana" pitchFamily="34" charset="0"/>
                <a:cs typeface="Verdana" pitchFamily="34" charset="0"/>
              </a:rPr>
              <a:t>ΕΓΚΛΗΜΑΤΙΚΟΤΗΤΑ</a:t>
            </a:r>
            <a:endParaRPr lang="el-GR" i="1" u="sng" dirty="0">
              <a:solidFill>
                <a:schemeClr val="tx1"/>
              </a:solidFill>
              <a:latin typeface="Verdana" pitchFamily="34" charset="0"/>
              <a:ea typeface="Verdana" pitchFamily="34" charset="0"/>
              <a:cs typeface="Verdana" pitchFamily="34" charset="0"/>
            </a:endParaRPr>
          </a:p>
        </p:txBody>
      </p:sp>
      <p:sp>
        <p:nvSpPr>
          <p:cNvPr id="3" name="2 - Υπότιτλος"/>
          <p:cNvSpPr>
            <a:spLocks noGrp="1"/>
          </p:cNvSpPr>
          <p:nvPr>
            <p:ph type="subTitle" idx="1"/>
          </p:nvPr>
        </p:nvSpPr>
        <p:spPr>
          <a:xfrm>
            <a:off x="2214546" y="2357430"/>
            <a:ext cx="4953000" cy="823906"/>
          </a:xfrm>
        </p:spPr>
        <p:txBody>
          <a:bodyPr/>
          <a:lstStyle/>
          <a:p>
            <a:r>
              <a:rPr lang="el-GR" dirty="0" smtClean="0">
                <a:latin typeface="Verdana" pitchFamily="34" charset="0"/>
                <a:ea typeface="Verdana" pitchFamily="34" charset="0"/>
                <a:cs typeface="Verdana" pitchFamily="34" charset="0"/>
              </a:rPr>
              <a:t>της μαθήτριας Βόγκα Αθανασίας</a:t>
            </a:r>
            <a:endParaRPr lang="el-GR" dirty="0">
              <a:latin typeface="Verdana" pitchFamily="34" charset="0"/>
              <a:ea typeface="Verdana" pitchFamily="34" charset="0"/>
              <a:cs typeface="Verdana" pitchFamily="34" charset="0"/>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14348" y="428604"/>
            <a:ext cx="8715404" cy="642942"/>
          </a:xfrm>
        </p:spPr>
        <p:txBody>
          <a:bodyPr/>
          <a:lstStyle/>
          <a:p>
            <a:r>
              <a:rPr lang="el-GR" dirty="0" smtClean="0">
                <a:latin typeface="Verdana" pitchFamily="34" charset="0"/>
                <a:ea typeface="Verdana" pitchFamily="34" charset="0"/>
                <a:cs typeface="Verdana" pitchFamily="34" charset="0"/>
              </a:rPr>
              <a:t>ΜΟΡΦΕΣ ΕΓΚΛΗΜΑΤΙΚΗΣ ΣΥΜΠΕΡΙΦΟΡΑΣ</a:t>
            </a:r>
            <a:r>
              <a:rPr lang="en-US" dirty="0" smtClean="0">
                <a:latin typeface="Verdana" pitchFamily="34" charset="0"/>
                <a:ea typeface="Verdana" pitchFamily="34" charset="0"/>
                <a:cs typeface="Verdana" pitchFamily="34" charset="0"/>
              </a:rPr>
              <a:t>:</a:t>
            </a:r>
            <a:endParaRPr lang="el-GR" dirty="0">
              <a:latin typeface="Verdana" pitchFamily="34" charset="0"/>
              <a:ea typeface="Verdana" pitchFamily="34" charset="0"/>
              <a:cs typeface="Verdana" pitchFamily="34" charset="0"/>
            </a:endParaRPr>
          </a:p>
        </p:txBody>
      </p:sp>
      <p:sp>
        <p:nvSpPr>
          <p:cNvPr id="3" name="2 - Θέση περιεχομένου"/>
          <p:cNvSpPr>
            <a:spLocks noGrp="1"/>
          </p:cNvSpPr>
          <p:nvPr>
            <p:ph idx="1"/>
          </p:nvPr>
        </p:nvSpPr>
        <p:spPr>
          <a:xfrm>
            <a:off x="571472" y="1571612"/>
            <a:ext cx="3714776" cy="5286388"/>
          </a:xfrm>
        </p:spPr>
        <p:txBody>
          <a:bodyPr>
            <a:normAutofit fontScale="70000" lnSpcReduction="20000"/>
          </a:bodyPr>
          <a:lstStyle/>
          <a:p>
            <a:r>
              <a:rPr lang="el-GR" dirty="0" smtClean="0">
                <a:latin typeface="Verdana" pitchFamily="34" charset="0"/>
                <a:ea typeface="Verdana" pitchFamily="34" charset="0"/>
                <a:cs typeface="Verdana" pitchFamily="34" charset="0"/>
              </a:rPr>
              <a:t>Τρομοκρατία</a:t>
            </a:r>
          </a:p>
          <a:p>
            <a:pPr marL="274320" indent="-274320">
              <a:buNone/>
              <a:defRPr/>
            </a:pPr>
            <a:r>
              <a:rPr lang="el-GR" dirty="0" smtClean="0">
                <a:latin typeface="Verdana" pitchFamily="34" charset="0"/>
                <a:ea typeface="Verdana" pitchFamily="34" charset="0"/>
                <a:cs typeface="Verdana" pitchFamily="34" charset="0"/>
              </a:rPr>
              <a:t>   </a:t>
            </a:r>
            <a:r>
              <a:rPr lang="el-GR" sz="2200" dirty="0" smtClean="0">
                <a:latin typeface="Verdana" pitchFamily="34" charset="0"/>
                <a:ea typeface="Verdana" pitchFamily="34" charset="0"/>
                <a:cs typeface="Verdana" pitchFamily="34" charset="0"/>
              </a:rPr>
              <a:t>Η </a:t>
            </a:r>
            <a:r>
              <a:rPr lang="el-GR" sz="2200" b="1" dirty="0" smtClean="0">
                <a:latin typeface="Verdana" pitchFamily="34" charset="0"/>
                <a:ea typeface="Verdana" pitchFamily="34" charset="0"/>
                <a:cs typeface="Verdana" pitchFamily="34" charset="0"/>
              </a:rPr>
              <a:t>τρομοκρατία (</a:t>
            </a:r>
            <a:r>
              <a:rPr lang="el-GR" sz="2200" b="1" dirty="0" err="1" smtClean="0">
                <a:latin typeface="Verdana" pitchFamily="34" charset="0"/>
                <a:ea typeface="Verdana" pitchFamily="34" charset="0"/>
                <a:cs typeface="Verdana" pitchFamily="34" charset="0"/>
              </a:rPr>
              <a:t>terrorism</a:t>
            </a:r>
            <a:r>
              <a:rPr lang="el-GR" sz="2200" b="1" dirty="0" smtClean="0">
                <a:latin typeface="Verdana" pitchFamily="34" charset="0"/>
                <a:ea typeface="Verdana" pitchFamily="34" charset="0"/>
                <a:cs typeface="Verdana" pitchFamily="34" charset="0"/>
              </a:rPr>
              <a:t>)</a:t>
            </a:r>
            <a:r>
              <a:rPr lang="el-GR" sz="2200" dirty="0" smtClean="0">
                <a:latin typeface="Verdana" pitchFamily="34" charset="0"/>
                <a:ea typeface="Verdana" pitchFamily="34" charset="0"/>
                <a:cs typeface="Verdana" pitchFamily="34" charset="0"/>
              </a:rPr>
              <a:t>, αν και δεν υπάρχει διεθνώς συμφωνημένος ορισμός, γενικά αποτελεί τη “συστηματική” χρήση, ή την απειλή χρήσης, βίας που συμβαίνει πάντα ως αντίδραση, ή άσκηση πίεσης, από οργανωμένες ομάδες με πολιτικά, θρησκευτικά ή άλλα ιδεολογικά κίνητρα (ως υπόβαθρο/βάση), εναντίον ατόμων, ομάδων ή περιουσιών, με απώτερο στόχο τις κυβερνήσεις από τις οποίες προσδοκούν κάποια αντίστοιχα (των κινήτρων) οφέλη/κέρδη. Η κάθε πράξη επί αυτού χαρακτηρίζεται </a:t>
            </a:r>
            <a:r>
              <a:rPr lang="el-GR" sz="2200" b="1" dirty="0" smtClean="0">
                <a:latin typeface="Verdana" pitchFamily="34" charset="0"/>
                <a:ea typeface="Verdana" pitchFamily="34" charset="0"/>
                <a:cs typeface="Verdana" pitchFamily="34" charset="0"/>
              </a:rPr>
              <a:t>τρομοκρατική πράξη</a:t>
            </a:r>
            <a:r>
              <a:rPr lang="el-GR" sz="2200" dirty="0" smtClean="0">
                <a:latin typeface="Verdana" pitchFamily="34" charset="0"/>
                <a:ea typeface="Verdana" pitchFamily="34" charset="0"/>
                <a:cs typeface="Verdana" pitchFamily="34" charset="0"/>
              </a:rPr>
              <a:t> και οι </a:t>
            </a:r>
            <a:r>
              <a:rPr lang="el-GR" sz="2200" dirty="0" err="1" smtClean="0">
                <a:latin typeface="Verdana" pitchFamily="34" charset="0"/>
                <a:ea typeface="Verdana" pitchFamily="34" charset="0"/>
                <a:cs typeface="Verdana" pitchFamily="34" charset="0"/>
              </a:rPr>
              <a:t>επιχειρούντες</a:t>
            </a:r>
            <a:r>
              <a:rPr lang="el-GR" sz="2200" dirty="0" smtClean="0">
                <a:latin typeface="Verdana" pitchFamily="34" charset="0"/>
                <a:ea typeface="Verdana" pitchFamily="34" charset="0"/>
                <a:cs typeface="Verdana" pitchFamily="34" charset="0"/>
              </a:rPr>
              <a:t> αυτήν </a:t>
            </a:r>
            <a:r>
              <a:rPr lang="el-GR" sz="2200" b="1" dirty="0" smtClean="0">
                <a:latin typeface="Verdana" pitchFamily="34" charset="0"/>
                <a:ea typeface="Verdana" pitchFamily="34" charset="0"/>
                <a:cs typeface="Verdana" pitchFamily="34" charset="0"/>
              </a:rPr>
              <a:t>τρομοκράτες</a:t>
            </a:r>
            <a:r>
              <a:rPr lang="el-GR" sz="2200" dirty="0" smtClean="0">
                <a:latin typeface="Verdana" pitchFamily="34" charset="0"/>
                <a:ea typeface="Verdana" pitchFamily="34" charset="0"/>
                <a:cs typeface="Verdana" pitchFamily="34" charset="0"/>
              </a:rPr>
              <a:t>.</a:t>
            </a:r>
          </a:p>
          <a:p>
            <a:pPr marL="274320" indent="-274320">
              <a:buNone/>
              <a:defRPr/>
            </a:pPr>
            <a:endParaRPr lang="el-GR" dirty="0" smtClean="0"/>
          </a:p>
          <a:p>
            <a:pPr>
              <a:buNone/>
            </a:pPr>
            <a:endParaRPr lang="el-GR" dirty="0"/>
          </a:p>
        </p:txBody>
      </p:sp>
      <p:pic>
        <p:nvPicPr>
          <p:cNvPr id="4" name="22 - Θέση περιεχομένου" descr="news-confrontation-about-terrorism1.jpg"/>
          <p:cNvPicPr>
            <a:picLocks noChangeAspect="1"/>
          </p:cNvPicPr>
          <p:nvPr/>
        </p:nvPicPr>
        <p:blipFill>
          <a:blip r:embed="rId2"/>
          <a:srcRect/>
          <a:stretch>
            <a:fillRect/>
          </a:stretch>
        </p:blipFill>
        <p:spPr>
          <a:xfrm>
            <a:off x="4446307" y="1928802"/>
            <a:ext cx="4046787" cy="3286148"/>
          </a:xfrm>
          <a:prstGeom prst="rect">
            <a:avLst/>
          </a:prstGeom>
        </p:spPr>
      </p:pic>
    </p:spTree>
  </p:cSld>
  <p:clrMapOvr>
    <a:masterClrMapping/>
  </p:clrMapOvr>
  <p:transition>
    <p:pull dir="l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a:xfrm>
            <a:off x="928662" y="1214422"/>
            <a:ext cx="7772400" cy="4572000"/>
          </a:xfrm>
        </p:spPr>
        <p:txBody>
          <a:bodyPr/>
          <a:lstStyle/>
          <a:p>
            <a:r>
              <a:rPr lang="el-GR" b="1" i="1" u="sng" dirty="0" smtClean="0">
                <a:latin typeface="Verdana" pitchFamily="34" charset="0"/>
                <a:ea typeface="Verdana" pitchFamily="34" charset="0"/>
                <a:cs typeface="Verdana" pitchFamily="34" charset="0"/>
              </a:rPr>
              <a:t>Μαφία</a:t>
            </a:r>
          </a:p>
          <a:p>
            <a:pPr>
              <a:buNone/>
            </a:pPr>
            <a:r>
              <a:rPr lang="el-GR" b="1" i="1" dirty="0" smtClean="0">
                <a:latin typeface="Verdana" pitchFamily="34" charset="0"/>
                <a:ea typeface="Verdana" pitchFamily="34" charset="0"/>
                <a:cs typeface="Verdana" pitchFamily="34" charset="0"/>
              </a:rPr>
              <a:t>     </a:t>
            </a:r>
            <a:r>
              <a:rPr lang="el-GR" dirty="0" smtClean="0">
                <a:latin typeface="Verdana" pitchFamily="34" charset="0"/>
                <a:ea typeface="Verdana" pitchFamily="34" charset="0"/>
                <a:cs typeface="Verdana" pitchFamily="34" charset="0"/>
              </a:rPr>
              <a:t>Μαφία ονομάζεται μια εγκληματική οργάνωση .Οι πιο περιβόητες εγκληματικές οργανώσεις είναι:</a:t>
            </a:r>
          </a:p>
          <a:p>
            <a:pPr>
              <a:buClr>
                <a:schemeClr val="tx1"/>
              </a:buClr>
              <a:buFont typeface="Wingdings" pitchFamily="2" charset="2"/>
              <a:buChar char="Ø"/>
            </a:pPr>
            <a:r>
              <a:rPr lang="el-GR" dirty="0" smtClean="0">
                <a:latin typeface="Verdana" pitchFamily="34" charset="0"/>
                <a:ea typeface="Verdana" pitchFamily="34" charset="0"/>
                <a:cs typeface="Verdana" pitchFamily="34" charset="0"/>
              </a:rPr>
              <a:t>Σικελική Μαφία</a:t>
            </a:r>
          </a:p>
          <a:p>
            <a:pPr>
              <a:buClr>
                <a:schemeClr val="tx1"/>
              </a:buClr>
              <a:buFont typeface="Wingdings" pitchFamily="2" charset="2"/>
              <a:buChar char="Ø"/>
            </a:pPr>
            <a:r>
              <a:rPr lang="el-GR" dirty="0" err="1" smtClean="0">
                <a:latin typeface="Verdana" pitchFamily="34" charset="0"/>
                <a:ea typeface="Verdana" pitchFamily="34" charset="0"/>
                <a:cs typeface="Verdana" pitchFamily="34" charset="0"/>
              </a:rPr>
              <a:t>Γιακούζα</a:t>
            </a:r>
            <a:r>
              <a:rPr lang="el-GR" dirty="0" smtClean="0">
                <a:latin typeface="Verdana" pitchFamily="34" charset="0"/>
                <a:ea typeface="Verdana" pitchFamily="34" charset="0"/>
                <a:cs typeface="Verdana" pitchFamily="34" charset="0"/>
              </a:rPr>
              <a:t> ή Ιαπωνική μαφία</a:t>
            </a:r>
          </a:p>
          <a:p>
            <a:pPr>
              <a:buClr>
                <a:schemeClr val="tx1"/>
              </a:buClr>
              <a:buFont typeface="Wingdings" pitchFamily="2" charset="2"/>
              <a:buChar char="Ø"/>
            </a:pPr>
            <a:r>
              <a:rPr lang="el-GR" dirty="0" smtClean="0">
                <a:latin typeface="Verdana" pitchFamily="34" charset="0"/>
                <a:ea typeface="Verdana" pitchFamily="34" charset="0"/>
                <a:cs typeface="Verdana" pitchFamily="34" charset="0"/>
              </a:rPr>
              <a:t>Συμμορία </a:t>
            </a:r>
            <a:r>
              <a:rPr lang="el-GR" dirty="0" err="1" smtClean="0">
                <a:latin typeface="Verdana" pitchFamily="34" charset="0"/>
                <a:ea typeface="Verdana" pitchFamily="34" charset="0"/>
                <a:cs typeface="Verdana" pitchFamily="34" charset="0"/>
              </a:rPr>
              <a:t>Ταμπόβ</a:t>
            </a:r>
            <a:endParaRPr lang="el-GR" dirty="0" smtClean="0">
              <a:latin typeface="Verdana" pitchFamily="34" charset="0"/>
              <a:ea typeface="Verdana" pitchFamily="34" charset="0"/>
              <a:cs typeface="Verdana" pitchFamily="34" charset="0"/>
            </a:endParaRPr>
          </a:p>
          <a:p>
            <a:endParaRPr lang="el-GR" dirty="0"/>
          </a:p>
        </p:txBody>
      </p:sp>
    </p:spTree>
  </p:cSld>
  <p:clrMapOvr>
    <a:masterClrMapping/>
  </p:clrMapOvr>
  <p:transition>
    <p:wheel spokes="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857224" y="1071546"/>
            <a:ext cx="7772400" cy="4572000"/>
          </a:xfrm>
        </p:spPr>
        <p:txBody>
          <a:bodyPr>
            <a:normAutofit/>
          </a:bodyPr>
          <a:lstStyle/>
          <a:p>
            <a:pPr marL="274320" indent="-274320">
              <a:buFont typeface="Wingdings" pitchFamily="2" charset="2"/>
              <a:buChar char="§"/>
              <a:defRPr/>
            </a:pPr>
            <a:r>
              <a:rPr lang="el-GR" sz="2600" dirty="0" smtClean="0">
                <a:latin typeface="Verdana" pitchFamily="34" charset="0"/>
                <a:ea typeface="Verdana" pitchFamily="34" charset="0"/>
                <a:cs typeface="Verdana" pitchFamily="34" charset="0"/>
              </a:rPr>
              <a:t>Δολοφονίες:</a:t>
            </a:r>
          </a:p>
          <a:p>
            <a:pPr marL="274320" indent="-274320">
              <a:buNone/>
              <a:defRPr/>
            </a:pPr>
            <a:r>
              <a:rPr lang="el-GR" sz="2600" dirty="0" smtClean="0">
                <a:latin typeface="Verdana" pitchFamily="34" charset="0"/>
                <a:ea typeface="Verdana" pitchFamily="34" charset="0"/>
                <a:cs typeface="Verdana" pitchFamily="34" charset="0"/>
              </a:rPr>
              <a:t>      Στο νόμο, </a:t>
            </a:r>
            <a:r>
              <a:rPr lang="el-GR" sz="2600" b="1" dirty="0" smtClean="0">
                <a:latin typeface="Verdana" pitchFamily="34" charset="0"/>
                <a:ea typeface="Verdana" pitchFamily="34" charset="0"/>
                <a:cs typeface="Verdana" pitchFamily="34" charset="0"/>
              </a:rPr>
              <a:t>δολοφονία</a:t>
            </a:r>
            <a:r>
              <a:rPr lang="el-GR" sz="2600" dirty="0" smtClean="0">
                <a:latin typeface="Verdana" pitchFamily="34" charset="0"/>
                <a:ea typeface="Verdana" pitchFamily="34" charset="0"/>
                <a:cs typeface="Verdana" pitchFamily="34" charset="0"/>
              </a:rPr>
              <a:t> είναι το έγκλημα της πρόκληση του θανάτου ενός ανθρώπου από άλλο άνθρωπο, χωρίς νόμιμη δικαιολογία, και με  πρόθεση για θανάτωση ή για πρόκληση σοβαρής σωματικής βλάβης. Στις περισσότερες χώρες θεωρείται το σοβαρότερο έγκλημα, και τιμωρείται με την υψηλότερη τιμωρία, διαθέσιμη βάσει του νόμου.</a:t>
            </a:r>
          </a:p>
          <a:p>
            <a:pPr marL="274320" indent="-274320">
              <a:buNone/>
              <a:defRPr/>
            </a:pPr>
            <a:endParaRPr lang="el-GR" dirty="0" smtClean="0"/>
          </a:p>
          <a:p>
            <a:endParaRPr lang="el-GR" dirty="0"/>
          </a:p>
        </p:txBody>
      </p:sp>
    </p:spTree>
  </p:cSld>
  <p:clrMapOvr>
    <a:masterClrMapping/>
  </p:clrMapOvr>
  <p:transition>
    <p:zoom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4857784" cy="6500834"/>
          </a:xfrm>
        </p:spPr>
        <p:txBody>
          <a:bodyPr>
            <a:normAutofit/>
          </a:bodyPr>
          <a:lstStyle/>
          <a:p>
            <a:pPr marL="274320" indent="-274320">
              <a:buFont typeface="Wingdings" pitchFamily="2" charset="2"/>
              <a:buChar char="§"/>
              <a:defRPr/>
            </a:pPr>
            <a:r>
              <a:rPr lang="el-GR" sz="2400" dirty="0" smtClean="0">
                <a:latin typeface="Verdana" pitchFamily="34" charset="0"/>
                <a:ea typeface="Verdana" pitchFamily="34" charset="0"/>
                <a:cs typeface="Verdana" pitchFamily="34" charset="0"/>
              </a:rPr>
              <a:t>Ληστείες:</a:t>
            </a:r>
          </a:p>
          <a:p>
            <a:pPr marL="274320" indent="-274320">
              <a:buNone/>
              <a:defRPr/>
            </a:pPr>
            <a:r>
              <a:rPr lang="el-GR" sz="2400" b="1" dirty="0" smtClean="0">
                <a:latin typeface="Verdana" pitchFamily="34" charset="0"/>
                <a:ea typeface="Verdana" pitchFamily="34" charset="0"/>
                <a:cs typeface="Verdana" pitchFamily="34" charset="0"/>
              </a:rPr>
              <a:t>     </a:t>
            </a:r>
            <a:r>
              <a:rPr lang="el-GR" sz="2400" dirty="0" smtClean="0">
                <a:latin typeface="Verdana" pitchFamily="34" charset="0"/>
                <a:ea typeface="Verdana" pitchFamily="34" charset="0"/>
                <a:cs typeface="Verdana" pitchFamily="34" charset="0"/>
              </a:rPr>
              <a:t>Είναι το έγκλημα  της κατάσχεσης ιδιοκτησίας μέσω βίας ή εκφοβισμού. Επειδή η βία είναι  συστατικό των περισσότερων ληστειών, αυτές οδηγούν μερικές φορές στη βλάψιμο ή τη δολοφονία των θυμάτων τους. Η ληστεία είναι γενικά αστικό έγκλημα.</a:t>
            </a:r>
          </a:p>
          <a:p>
            <a:endParaRPr lang="el-GR" dirty="0"/>
          </a:p>
        </p:txBody>
      </p:sp>
      <p:pic>
        <p:nvPicPr>
          <p:cNvPr id="4" name="11 - Θέση περιεχομένου" descr="enopli-listeia-se-trapeza-sto-palaio-faliro-1-315x236.jpg"/>
          <p:cNvPicPr>
            <a:picLocks noChangeAspect="1"/>
          </p:cNvPicPr>
          <p:nvPr/>
        </p:nvPicPr>
        <p:blipFill>
          <a:blip r:embed="rId2" cstate="print"/>
          <a:stretch>
            <a:fillRect/>
          </a:stretch>
        </p:blipFill>
        <p:spPr>
          <a:xfrm>
            <a:off x="5286380" y="1571612"/>
            <a:ext cx="3360283" cy="3214710"/>
          </a:xfrm>
          <a:prstGeom prst="rect">
            <a:avLst/>
          </a:prstGeom>
          <a:effectLst>
            <a:softEdge rad="112500"/>
          </a:effectLst>
        </p:spPr>
      </p:pic>
    </p:spTree>
  </p:cSld>
  <p:clrMapOvr>
    <a:masterClrMapping/>
  </p:clrMapOvr>
  <p:transition>
    <p:wheel spokes="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286808" cy="3643338"/>
          </a:xfrm>
        </p:spPr>
        <p:txBody>
          <a:bodyPr>
            <a:normAutofit fontScale="77500" lnSpcReduction="20000"/>
          </a:bodyPr>
          <a:lstStyle/>
          <a:p>
            <a:r>
              <a:rPr lang="el-GR" dirty="0" smtClean="0">
                <a:latin typeface="Verdana" pitchFamily="34" charset="0"/>
                <a:ea typeface="Verdana" pitchFamily="34" charset="0"/>
                <a:cs typeface="Verdana" pitchFamily="34" charset="0"/>
              </a:rPr>
              <a:t>Ηλεκτρονικό έγκλημα</a:t>
            </a:r>
          </a:p>
          <a:p>
            <a:pPr>
              <a:buNone/>
            </a:pPr>
            <a:r>
              <a:rPr lang="el-GR" dirty="0" smtClean="0">
                <a:latin typeface="Verdana" pitchFamily="34" charset="0"/>
                <a:ea typeface="Verdana" pitchFamily="34" charset="0"/>
                <a:cs typeface="Verdana" pitchFamily="34" charset="0"/>
              </a:rPr>
              <a:t>      Ως «</a:t>
            </a:r>
            <a:r>
              <a:rPr lang="el-GR" dirty="0" err="1" smtClean="0">
                <a:latin typeface="Verdana" pitchFamily="34" charset="0"/>
                <a:ea typeface="Verdana" pitchFamily="34" charset="0"/>
                <a:cs typeface="Verdana" pitchFamily="34" charset="0"/>
              </a:rPr>
              <a:t>Hλεκτρονικό</a:t>
            </a:r>
            <a:r>
              <a:rPr lang="el-GR" dirty="0" smtClean="0">
                <a:latin typeface="Verdana" pitchFamily="34" charset="0"/>
                <a:ea typeface="Verdana" pitchFamily="34" charset="0"/>
                <a:cs typeface="Verdana" pitchFamily="34" charset="0"/>
              </a:rPr>
              <a:t> Έγκλημα» θεωρούνται οι αξιόποινες εγκληματικές πράξεις  που τελούνται με τη χρήση ηλεκτρονικών υπολογιστών και συστημάτων επεξεργασίας δεδομένων και τιμωρούνται με συγκεκριμένες ποινές από την ελληνική νομοθεσία. Ανάλογα με τον τρόπο τέλεσης διαχωρίζονται σε εγκλήματα τελούμενα με τη χρήση  </a:t>
            </a:r>
            <a:r>
              <a:rPr lang="el-GR" dirty="0" err="1" smtClean="0">
                <a:latin typeface="Verdana" pitchFamily="34" charset="0"/>
                <a:ea typeface="Verdana" pitchFamily="34" charset="0"/>
                <a:cs typeface="Verdana" pitchFamily="34" charset="0"/>
              </a:rPr>
              <a:t>Hλεκτρονικών</a:t>
            </a:r>
            <a:r>
              <a:rPr lang="el-GR" dirty="0" smtClean="0">
                <a:latin typeface="Verdana" pitchFamily="34" charset="0"/>
                <a:ea typeface="Verdana" pitchFamily="34" charset="0"/>
                <a:cs typeface="Verdana" pitchFamily="34" charset="0"/>
              </a:rPr>
              <a:t> Υπολογιστών (</a:t>
            </a:r>
            <a:r>
              <a:rPr lang="el-GR" dirty="0" err="1" smtClean="0">
                <a:latin typeface="Verdana" pitchFamily="34" charset="0"/>
                <a:ea typeface="Verdana" pitchFamily="34" charset="0"/>
                <a:cs typeface="Verdana" pitchFamily="34" charset="0"/>
              </a:rPr>
              <a:t>computer</a:t>
            </a:r>
            <a:r>
              <a:rPr lang="el-GR" dirty="0" smtClean="0">
                <a:latin typeface="Verdana" pitchFamily="34" charset="0"/>
                <a:ea typeface="Verdana" pitchFamily="34" charset="0"/>
                <a:cs typeface="Verdana" pitchFamily="34" charset="0"/>
              </a:rPr>
              <a:t> </a:t>
            </a:r>
            <a:r>
              <a:rPr lang="el-GR" dirty="0" err="1" smtClean="0">
                <a:latin typeface="Verdana" pitchFamily="34" charset="0"/>
                <a:ea typeface="Verdana" pitchFamily="34" charset="0"/>
                <a:cs typeface="Verdana" pitchFamily="34" charset="0"/>
              </a:rPr>
              <a:t>crime</a:t>
            </a:r>
            <a:r>
              <a:rPr lang="el-GR" dirty="0" smtClean="0">
                <a:latin typeface="Verdana" pitchFamily="34" charset="0"/>
                <a:ea typeface="Verdana" pitchFamily="34" charset="0"/>
                <a:cs typeface="Verdana" pitchFamily="34" charset="0"/>
              </a:rPr>
              <a:t>) και σε </a:t>
            </a:r>
            <a:r>
              <a:rPr lang="el-GR" dirty="0" err="1" smtClean="0">
                <a:latin typeface="Verdana" pitchFamily="34" charset="0"/>
                <a:ea typeface="Verdana" pitchFamily="34" charset="0"/>
                <a:cs typeface="Verdana" pitchFamily="34" charset="0"/>
              </a:rPr>
              <a:t>Κυβερνοεγκλήματα</a:t>
            </a:r>
            <a:r>
              <a:rPr lang="el-GR" dirty="0" smtClean="0">
                <a:latin typeface="Verdana" pitchFamily="34" charset="0"/>
                <a:ea typeface="Verdana" pitchFamily="34" charset="0"/>
                <a:cs typeface="Verdana" pitchFamily="34" charset="0"/>
              </a:rPr>
              <a:t> (</a:t>
            </a:r>
            <a:r>
              <a:rPr lang="el-GR" dirty="0" err="1" smtClean="0">
                <a:latin typeface="Verdana" pitchFamily="34" charset="0"/>
                <a:ea typeface="Verdana" pitchFamily="34" charset="0"/>
                <a:cs typeface="Verdana" pitchFamily="34" charset="0"/>
              </a:rPr>
              <a:t>cyber</a:t>
            </a:r>
            <a:r>
              <a:rPr lang="el-GR" dirty="0" smtClean="0">
                <a:latin typeface="Verdana" pitchFamily="34" charset="0"/>
                <a:ea typeface="Verdana" pitchFamily="34" charset="0"/>
                <a:cs typeface="Verdana" pitchFamily="34" charset="0"/>
              </a:rPr>
              <a:t> </a:t>
            </a:r>
            <a:r>
              <a:rPr lang="el-GR" dirty="0" err="1" smtClean="0">
                <a:latin typeface="Verdana" pitchFamily="34" charset="0"/>
                <a:ea typeface="Verdana" pitchFamily="34" charset="0"/>
                <a:cs typeface="Verdana" pitchFamily="34" charset="0"/>
              </a:rPr>
              <a:t>crime</a:t>
            </a:r>
            <a:r>
              <a:rPr lang="el-GR" dirty="0" smtClean="0">
                <a:latin typeface="Verdana" pitchFamily="34" charset="0"/>
                <a:ea typeface="Verdana" pitchFamily="34" charset="0"/>
                <a:cs typeface="Verdana" pitchFamily="34" charset="0"/>
              </a:rPr>
              <a:t>), εάν τελέσθηκαν μέσω του Διαδικτύου.</a:t>
            </a:r>
            <a:endParaRPr lang="el-GR" dirty="0">
              <a:latin typeface="Verdana" pitchFamily="34" charset="0"/>
              <a:ea typeface="Verdana" pitchFamily="34" charset="0"/>
              <a:cs typeface="Verdana" pitchFamily="34" charset="0"/>
            </a:endParaRPr>
          </a:p>
        </p:txBody>
      </p:sp>
      <p:pic>
        <p:nvPicPr>
          <p:cNvPr id="1026" name="Picture 2" descr="C:\Users\g\Desktop\photo16119_foto-ccu1.jpg"/>
          <p:cNvPicPr>
            <a:picLocks noChangeAspect="1" noChangeArrowheads="1"/>
          </p:cNvPicPr>
          <p:nvPr/>
        </p:nvPicPr>
        <p:blipFill>
          <a:blip r:embed="rId2"/>
          <a:srcRect/>
          <a:stretch>
            <a:fillRect/>
          </a:stretch>
        </p:blipFill>
        <p:spPr bwMode="auto">
          <a:xfrm>
            <a:off x="3143240" y="4071942"/>
            <a:ext cx="2769175" cy="1909776"/>
          </a:xfrm>
          <a:prstGeom prst="rect">
            <a:avLst/>
          </a:prstGeom>
          <a:noFill/>
        </p:spPr>
      </p:pic>
    </p:spTree>
  </p:cSld>
  <p:clrMapOvr>
    <a:masterClrMapping/>
  </p:clrMapOvr>
  <p:transition>
    <p:wheel spokes="2"/>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 Τίτλος"/>
          <p:cNvSpPr>
            <a:spLocks noGrp="1"/>
          </p:cNvSpPr>
          <p:nvPr>
            <p:ph idx="1"/>
          </p:nvPr>
        </p:nvSpPr>
        <p:spPr>
          <a:xfrm>
            <a:off x="785786" y="785794"/>
            <a:ext cx="7772400" cy="4572000"/>
          </a:xfrm>
        </p:spPr>
        <p:txBody>
          <a:bodyPr>
            <a:normAutofit/>
          </a:bodyPr>
          <a:lstStyle/>
          <a:p>
            <a:r>
              <a:rPr lang="el-GR" sz="2400" dirty="0" smtClean="0">
                <a:latin typeface="Verdana" pitchFamily="34" charset="0"/>
                <a:ea typeface="Verdana" pitchFamily="34" charset="0"/>
                <a:cs typeface="Verdana" pitchFamily="34" charset="0"/>
              </a:rPr>
              <a:t>ΑΠΑΓΩΓΗ : Η εκούσια ή ακούσια απομάκρυνση ενός ατόμου από κάπου, η αρπάγη ή η λήψη κάποιου πράγματος με την βία.</a:t>
            </a:r>
            <a:endParaRPr lang="el-GR" sz="2400" dirty="0">
              <a:latin typeface="Verdana" pitchFamily="34" charset="0"/>
              <a:ea typeface="Verdana" pitchFamily="34" charset="0"/>
              <a:cs typeface="Verdana" pitchFamily="34" charset="0"/>
            </a:endParaRPr>
          </a:p>
        </p:txBody>
      </p:sp>
      <p:pic>
        <p:nvPicPr>
          <p:cNvPr id="6" name="8 - Θέση περιεχομένου" descr="http://content-mcdn.e-go.gr/filesystem/images/20120113/low/newego_LARGE_t_1101_54021285.JPG"/>
          <p:cNvPicPr>
            <a:picLocks/>
          </p:cNvPicPr>
          <p:nvPr/>
        </p:nvPicPr>
        <p:blipFill>
          <a:blip r:embed="rId2"/>
          <a:srcRect/>
          <a:stretch>
            <a:fillRect/>
          </a:stretch>
        </p:blipFill>
        <p:spPr>
          <a:xfrm>
            <a:off x="2214546" y="3500438"/>
            <a:ext cx="5143536" cy="1857388"/>
          </a:xfrm>
          <a:prstGeom prst="rect">
            <a:avLst/>
          </a:prstGeom>
          <a:effectLst>
            <a:outerShdw blurRad="292100" dist="139700" dir="2700000" algn="tl" rotWithShape="0">
              <a:srgbClr val="333333">
                <a:alpha val="65000"/>
              </a:srgbClr>
            </a:outerShdw>
          </a:effectLst>
        </p:spPr>
      </p:pic>
    </p:spTree>
  </p:cSld>
  <p:clrMapOvr>
    <a:masterClrMapping/>
  </p:clrMapOvr>
  <p:transition>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71472" y="214290"/>
            <a:ext cx="8115328" cy="6141270"/>
          </a:xfrm>
        </p:spPr>
        <p:txBody>
          <a:bodyPr>
            <a:normAutofit/>
          </a:bodyPr>
          <a:lstStyle/>
          <a:p>
            <a:r>
              <a:rPr lang="el-GR" sz="2400" b="1" i="1" u="sng" dirty="0" smtClean="0">
                <a:latin typeface="Verdana" pitchFamily="34" charset="0"/>
                <a:ea typeface="Verdana" pitchFamily="34" charset="0"/>
                <a:cs typeface="Verdana" pitchFamily="34" charset="0"/>
              </a:rPr>
              <a:t>Αιτίες εγκληματικής συμπεριφοράς:</a:t>
            </a:r>
          </a:p>
          <a:p>
            <a:r>
              <a:rPr lang="el-GR" sz="2400" dirty="0" smtClean="0">
                <a:latin typeface="Verdana" pitchFamily="34" charset="0"/>
                <a:ea typeface="Verdana" pitchFamily="34" charset="0"/>
                <a:cs typeface="Verdana" pitchFamily="34" charset="0"/>
              </a:rPr>
              <a:t>η λανθασμένη ιεράρχηση των αξιών. Στην κοινωνία μας και γενικότερα στο σύγχρονο κόσμο, η πρώτη αξία είναι το χρήμα και η μοναδική φροντίδα του ανθρώπου είναι η προσωπική του ανάδειξη/ έπαρση. Δυστυχώς οι νέοι δε γνωρίζουν το βαθύτερο νόημα της ατομικής ελευθερίας, της αλληλεγγύης, του αλληλοσεβασμού διότι στην εποχή τους τέτοιες έννοιες έχουν ξεχασθεί. Αντιθέτως, ο καταναλωτισμός που απορρίπτει από την κοινωνία τους μη έχοντες ταυτόχρονα αυξάνει τις πιθανότητες διάπραξης ληστειών, κλοπών από τους ίδιους.</a:t>
            </a:r>
            <a:endParaRPr lang="el-GR" sz="2400" dirty="0">
              <a:latin typeface="Verdana" pitchFamily="34" charset="0"/>
              <a:ea typeface="Verdana" pitchFamily="34" charset="0"/>
              <a:cs typeface="Verdana" pitchFamily="34" charset="0"/>
            </a:endParaRPr>
          </a:p>
        </p:txBody>
      </p:sp>
    </p:spTree>
  </p:cSld>
  <p:clrMapOvr>
    <a:masterClrMapping/>
  </p:clrMapOvr>
  <p:transition>
    <p:split orient="vert" dir="in"/>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714348" y="1285860"/>
            <a:ext cx="7772400" cy="4572000"/>
          </a:xfrm>
        </p:spPr>
        <p:txBody>
          <a:bodyPr>
            <a:normAutofit fontScale="77500" lnSpcReduction="20000"/>
          </a:bodyPr>
          <a:lstStyle/>
          <a:p>
            <a:r>
              <a:rPr lang="el-GR" dirty="0" smtClean="0">
                <a:latin typeface="Verdana" pitchFamily="34" charset="0"/>
                <a:ea typeface="Verdana" pitchFamily="34" charset="0"/>
                <a:cs typeface="Verdana" pitchFamily="34" charset="0"/>
              </a:rPr>
              <a:t>η συσσώρευση ατόμων διαφορετικής πολιτισμικής προέλευσης σε μια μεγαλούπολη. Το μεταναστευτικό κύμα, εμφανές σε πολλές ευρωπαϊκές χώρες, προλειαίνει το έδαφος για το ξέσπασμα ρατσιστικών ανάρμοστων συμπεριφορών. Σε αυτή την περίπτωση, η αίσθηση υπεροχής/ η αδικαιολόγητη εθνική έπαρση του γηγενή και ταυτόχρονα η θέση αδυναμίας του φιλοξενούμενου πολίτη σε πολλές περιστάσεις πυροδοτούν εκδηλώσεις βίας. Ακόμα, η μίζερη ζωή του τελευταίου, η ανέχεια λόγω των ισχνών οικονομικών εσόδων μπορεί να τον ωθήσει σε κλοπές, ληστείες εις βάρος των κατοίκων της χώρας που τον φιλοξενεί, ακόμα και σε ανθρωποκτονίες.</a:t>
            </a:r>
            <a:endParaRPr lang="el-GR" dirty="0">
              <a:latin typeface="Verdana" pitchFamily="34" charset="0"/>
              <a:ea typeface="Verdana" pitchFamily="34" charset="0"/>
              <a:cs typeface="Verdana" pitchFamily="34" charset="0"/>
            </a:endParaRPr>
          </a:p>
        </p:txBody>
      </p:sp>
    </p:spTree>
  </p:cSld>
  <p:clrMapOvr>
    <a:masterClrMapping/>
  </p:clrMapOvr>
  <p:transition>
    <p:spli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857224" y="1142984"/>
            <a:ext cx="7772400" cy="4572000"/>
          </a:xfrm>
        </p:spPr>
        <p:txBody>
          <a:bodyPr>
            <a:normAutofit fontScale="92500" lnSpcReduction="20000"/>
          </a:bodyPr>
          <a:lstStyle/>
          <a:p>
            <a:r>
              <a:rPr lang="el-GR" dirty="0" smtClean="0">
                <a:latin typeface="Verdana" pitchFamily="34" charset="0"/>
                <a:ea typeface="Verdana" pitchFamily="34" charset="0"/>
                <a:cs typeface="Verdana" pitchFamily="34" charset="0"/>
              </a:rPr>
              <a:t>η ανωνυμία των πολιτών τους καθιστά ακόμα πιο αδιάφορους/ αδίστακτους προς τους άλλους.</a:t>
            </a:r>
          </a:p>
          <a:p>
            <a:r>
              <a:rPr lang="el-GR" dirty="0" smtClean="0">
                <a:latin typeface="Verdana" pitchFamily="34" charset="0"/>
                <a:ea typeface="Verdana" pitchFamily="34" charset="0"/>
                <a:cs typeface="Verdana" pitchFamily="34" charset="0"/>
              </a:rPr>
              <a:t>ανεργία</a:t>
            </a:r>
          </a:p>
          <a:p>
            <a:r>
              <a:rPr lang="el-GR" dirty="0" smtClean="0">
                <a:latin typeface="Verdana" pitchFamily="34" charset="0"/>
                <a:ea typeface="Verdana" pitchFamily="34" charset="0"/>
                <a:cs typeface="Verdana" pitchFamily="34" charset="0"/>
              </a:rPr>
              <a:t>υιοθέτηση των μοντέρνων τρόπων αντίδρασης ξένων ομηλίκων, όπως ο χουλιγκανισμός στα γήπεδα, η διάπραξη εγκληματικών πράξεων σε νυχτερινά κέντρα υπό την επήρεια αλκοολούχων ποτών καθώς και η μίμηση των βιαιοτήτων που προβάλλονται στις ξένες ηλεκτρονικές σελίδες.</a:t>
            </a:r>
            <a:endParaRPr lang="el-GR" dirty="0">
              <a:latin typeface="Verdana" pitchFamily="34" charset="0"/>
              <a:ea typeface="Verdana" pitchFamily="34" charset="0"/>
              <a:cs typeface="Verdana" pitchFamily="34" charset="0"/>
            </a:endParaRPr>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857224" y="1071546"/>
            <a:ext cx="7929618" cy="4857784"/>
          </a:xfrm>
        </p:spPr>
        <p:txBody>
          <a:bodyPr>
            <a:normAutofit fontScale="77500" lnSpcReduction="20000"/>
          </a:bodyPr>
          <a:lstStyle/>
          <a:p>
            <a:r>
              <a:rPr lang="el-GR" dirty="0" smtClean="0">
                <a:latin typeface="Verdana" pitchFamily="34" charset="0"/>
                <a:ea typeface="Verdana" pitchFamily="34" charset="0"/>
                <a:cs typeface="Verdana" pitchFamily="34" charset="0"/>
              </a:rPr>
              <a:t>τα </a:t>
            </a:r>
            <a:r>
              <a:rPr lang="el-GR" dirty="0" err="1" smtClean="0">
                <a:latin typeface="Verdana" pitchFamily="34" charset="0"/>
                <a:ea typeface="Verdana" pitchFamily="34" charset="0"/>
                <a:cs typeface="Verdana" pitchFamily="34" charset="0"/>
              </a:rPr>
              <a:t>ΜΜΕ.Το</a:t>
            </a:r>
            <a:r>
              <a:rPr lang="el-GR" dirty="0" smtClean="0">
                <a:latin typeface="Verdana" pitchFamily="34" charset="0"/>
                <a:ea typeface="Verdana" pitchFamily="34" charset="0"/>
                <a:cs typeface="Verdana" pitchFamily="34" charset="0"/>
              </a:rPr>
              <a:t> ίνδαλμα του στυγνού εγκληματία, του ανυπότακτου κουκουλοφόρου που καταστρέφει δημόσια και ιδιωτική περιουσία είναι αυτό που δυστυχώς προσφέρει αφειδώς στους ανήλικους δέκτες η σημερινή τηλεόραση. Επίσης, η τακτική προβολή ταινιών πλούσιων σε σκηνές που θα αποτελούσαν αντικείμενο εγκληματολογίας, τα σήριαλ με ηθοποιούς στο ρόλο του περιθωριοποιημένου ατόμου με πάθη/ βίαια ένστικτα συμβάλλουν στην αύξηση του ποσοστού των νέων που μετατρέπονται σε «θηρία» Παράλληλα, οι τηλεοπτικές εικόνες βίας, οι ταινίας με πολλές σκηνές επιθετικής συμπεριφοράς σε καθημερινή βάση αυξάνουν τις πιθανότητες μίμησης των ίδιων συμπεριφορών από τους νέους </a:t>
            </a:r>
          </a:p>
          <a:p>
            <a:endParaRPr lang="el-GR" dirty="0">
              <a:latin typeface="Verdana" pitchFamily="34" charset="0"/>
              <a:ea typeface="Verdana" pitchFamily="34" charset="0"/>
              <a:cs typeface="Verdana" pitchFamily="34" charset="0"/>
            </a:endParaRPr>
          </a:p>
        </p:txBody>
      </p:sp>
    </p:spTree>
  </p:cSld>
  <p:clrMapOvr>
    <a:masterClrMapping/>
  </p:clrMapOvr>
  <p:transition>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Verdana" pitchFamily="34" charset="0"/>
                <a:ea typeface="Verdana" pitchFamily="34" charset="0"/>
                <a:cs typeface="Verdana" pitchFamily="34" charset="0"/>
              </a:rPr>
              <a:t>ΟΡΙΣΜΟΣ</a:t>
            </a:r>
            <a:r>
              <a:rPr lang="en-US" dirty="0" smtClean="0">
                <a:latin typeface="Verdana" pitchFamily="34" charset="0"/>
                <a:ea typeface="Verdana" pitchFamily="34" charset="0"/>
                <a:cs typeface="Verdana" pitchFamily="34" charset="0"/>
              </a:rPr>
              <a:t>:</a:t>
            </a:r>
            <a:endParaRPr lang="el-GR" dirty="0">
              <a:latin typeface="Verdana" pitchFamily="34" charset="0"/>
              <a:ea typeface="Verdana" pitchFamily="34" charset="0"/>
              <a:cs typeface="Verdana" pitchFamily="34" charset="0"/>
            </a:endParaRPr>
          </a:p>
        </p:txBody>
      </p:sp>
      <p:sp>
        <p:nvSpPr>
          <p:cNvPr id="3" name="2 - Θέση περιεχομένου"/>
          <p:cNvSpPr>
            <a:spLocks noGrp="1"/>
          </p:cNvSpPr>
          <p:nvPr>
            <p:ph idx="1"/>
          </p:nvPr>
        </p:nvSpPr>
        <p:spPr/>
        <p:txBody>
          <a:bodyPr/>
          <a:lstStyle/>
          <a:p>
            <a:r>
              <a:rPr lang="el-GR" b="1" dirty="0" smtClean="0">
                <a:latin typeface="Verdana" pitchFamily="34" charset="0"/>
                <a:ea typeface="Verdana" pitchFamily="34" charset="0"/>
                <a:cs typeface="Verdana" pitchFamily="34" charset="0"/>
              </a:rPr>
              <a:t>Εγκληματικότητα</a:t>
            </a:r>
            <a:r>
              <a:rPr lang="el-GR" dirty="0" smtClean="0">
                <a:latin typeface="Verdana" pitchFamily="34" charset="0"/>
                <a:ea typeface="Verdana" pitchFamily="34" charset="0"/>
                <a:cs typeface="Verdana" pitchFamily="34" charset="0"/>
              </a:rPr>
              <a:t> ονομάζεται το σύνολο των αξιόποινων πράξεων που αποδοκιμάζονται ειδικότερα από τους ποινικούς νόμους.</a:t>
            </a:r>
            <a:r>
              <a:rPr lang="el-GR" sz="3200" dirty="0" smtClean="0">
                <a:solidFill>
                  <a:schemeClr val="bg1"/>
                </a:solidFill>
                <a:latin typeface="Verdana" pitchFamily="34" charset="0"/>
                <a:ea typeface="Verdana" pitchFamily="34" charset="0"/>
                <a:cs typeface="Verdana" pitchFamily="34" charset="0"/>
              </a:rPr>
              <a:t> </a:t>
            </a:r>
            <a:r>
              <a:rPr lang="el-GR" sz="3200" dirty="0" smtClean="0">
                <a:latin typeface="Verdana" pitchFamily="34" charset="0"/>
                <a:ea typeface="Verdana" pitchFamily="34" charset="0"/>
                <a:cs typeface="Verdana" pitchFamily="34" charset="0"/>
              </a:rPr>
              <a:t>Εγκληματικότητα είναι επίσης η προς το έγκλημα τάση.</a:t>
            </a:r>
            <a:endParaRPr lang="el-GR" dirty="0" smtClean="0">
              <a:latin typeface="Verdana" pitchFamily="34" charset="0"/>
              <a:ea typeface="Verdana" pitchFamily="34" charset="0"/>
              <a:cs typeface="Verdana" pitchFamily="34" charset="0"/>
            </a:endParaRPr>
          </a:p>
          <a:p>
            <a:endParaRPr lang="el-GR" dirty="0"/>
          </a:p>
        </p:txBody>
      </p:sp>
    </p:spTree>
  </p:cSld>
  <p:clrMapOvr>
    <a:masterClrMapping/>
  </p:clrMapOvr>
  <p:transition>
    <p:wheel spokes="2"/>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142852"/>
            <a:ext cx="5286412" cy="6715148"/>
          </a:xfrm>
        </p:spPr>
        <p:txBody>
          <a:bodyPr>
            <a:normAutofit fontScale="62500" lnSpcReduction="20000"/>
          </a:bodyPr>
          <a:lstStyle/>
          <a:p>
            <a:r>
              <a:rPr lang="el-GR" dirty="0" smtClean="0">
                <a:latin typeface="Verdana" pitchFamily="34" charset="0"/>
                <a:ea typeface="Verdana" pitchFamily="34" charset="0"/>
                <a:cs typeface="Verdana" pitchFamily="34" charset="0"/>
              </a:rPr>
              <a:t>η κρίση του θεσμού της οικογένειας </a:t>
            </a:r>
          </a:p>
          <a:p>
            <a:pPr>
              <a:buNone/>
            </a:pPr>
            <a:r>
              <a:rPr lang="el-GR" dirty="0" smtClean="0">
                <a:latin typeface="Verdana" pitchFamily="34" charset="0"/>
                <a:ea typeface="Verdana" pitchFamily="34" charset="0"/>
                <a:cs typeface="Verdana" pitchFamily="34" charset="0"/>
              </a:rPr>
              <a:t>      Το 1994, ο καθηγητής </a:t>
            </a:r>
            <a:r>
              <a:rPr lang="el-GR" dirty="0" err="1" smtClean="0">
                <a:latin typeface="Verdana" pitchFamily="34" charset="0"/>
                <a:ea typeface="Verdana" pitchFamily="34" charset="0"/>
                <a:cs typeface="Verdana" pitchFamily="34" charset="0"/>
              </a:rPr>
              <a:t>William</a:t>
            </a:r>
            <a:r>
              <a:rPr lang="el-GR" dirty="0" smtClean="0">
                <a:latin typeface="Verdana" pitchFamily="34" charset="0"/>
                <a:ea typeface="Verdana" pitchFamily="34" charset="0"/>
                <a:cs typeface="Verdana" pitchFamily="34" charset="0"/>
              </a:rPr>
              <a:t> </a:t>
            </a:r>
            <a:r>
              <a:rPr lang="el-GR" dirty="0" err="1" smtClean="0">
                <a:latin typeface="Verdana" pitchFamily="34" charset="0"/>
                <a:ea typeface="Verdana" pitchFamily="34" charset="0"/>
                <a:cs typeface="Verdana" pitchFamily="34" charset="0"/>
              </a:rPr>
              <a:t>Niskanen</a:t>
            </a:r>
            <a:r>
              <a:rPr lang="el-GR" dirty="0" smtClean="0">
                <a:latin typeface="Verdana" pitchFamily="34" charset="0"/>
                <a:ea typeface="Verdana" pitchFamily="34" charset="0"/>
                <a:cs typeface="Verdana" pitchFamily="34" charset="0"/>
              </a:rPr>
              <a:t>, πρόεδρος του ινστιτούτου </a:t>
            </a:r>
            <a:r>
              <a:rPr lang="el-GR" dirty="0" err="1" smtClean="0">
                <a:latin typeface="Verdana" pitchFamily="34" charset="0"/>
                <a:ea typeface="Verdana" pitchFamily="34" charset="0"/>
                <a:cs typeface="Verdana" pitchFamily="34" charset="0"/>
              </a:rPr>
              <a:t>Cato</a:t>
            </a:r>
            <a:r>
              <a:rPr lang="el-GR" dirty="0" smtClean="0">
                <a:latin typeface="Verdana" pitchFamily="34" charset="0"/>
                <a:ea typeface="Verdana" pitchFamily="34" charset="0"/>
                <a:cs typeface="Verdana" pitchFamily="34" charset="0"/>
              </a:rPr>
              <a:t>, αναφερόμενος στα αποτελέσματα σχετικής έρευνας στις ΗΠΑ, ανακοίνωσε ότι μια αύξηση κατά 1% στις γεννήσεις από μοναχικές μητέρες (</a:t>
            </a:r>
            <a:r>
              <a:rPr lang="el-GR" dirty="0" err="1" smtClean="0">
                <a:latin typeface="Verdana" pitchFamily="34" charset="0"/>
                <a:ea typeface="Verdana" pitchFamily="34" charset="0"/>
                <a:cs typeface="Verdana" pitchFamily="34" charset="0"/>
              </a:rPr>
              <a:t>single</a:t>
            </a:r>
            <a:r>
              <a:rPr lang="el-GR" dirty="0" smtClean="0">
                <a:latin typeface="Verdana" pitchFamily="34" charset="0"/>
                <a:ea typeface="Verdana" pitchFamily="34" charset="0"/>
                <a:cs typeface="Verdana" pitchFamily="34" charset="0"/>
              </a:rPr>
              <a:t> </a:t>
            </a:r>
            <a:r>
              <a:rPr lang="el-GR" dirty="0" err="1" smtClean="0">
                <a:latin typeface="Verdana" pitchFamily="34" charset="0"/>
                <a:ea typeface="Verdana" pitchFamily="34" charset="0"/>
                <a:cs typeface="Verdana" pitchFamily="34" charset="0"/>
              </a:rPr>
              <a:t>mothers</a:t>
            </a:r>
            <a:r>
              <a:rPr lang="el-GR" dirty="0" smtClean="0">
                <a:latin typeface="Verdana" pitchFamily="34" charset="0"/>
                <a:ea typeface="Verdana" pitchFamily="34" charset="0"/>
                <a:cs typeface="Verdana" pitchFamily="34" charset="0"/>
              </a:rPr>
              <a:t>) προκαλούσε αύξηση των βίαιων εγκλημάτων κατά 1,7%. Προφανώς, η χρήση του αριθμού των νόθων γεννήσεων στο στατιστικό υπόδειγμα δεν υπονοούσε ότι τα ίδια τα μωρά ήταν υπεύθυνα για την αύξηση της εγκληματικότητας. Αλλά η παρουσία τους στην εκτίμηση του υποδείγματος προσμετρούσε καλά τις ανεπιθύμητες επιπτώσεις στην εγκληματικότητα από την κατάπτωση των ηθών και την απειθαρχία προς την έννομη τάξη που συνοδεύουν τη διάλυση της οικογένειας.</a:t>
            </a:r>
          </a:p>
        </p:txBody>
      </p:sp>
      <p:pic>
        <p:nvPicPr>
          <p:cNvPr id="15361" name="Picture 1" descr="C:\Users\g\Desktop\cv-04-23-12-sd.jpg"/>
          <p:cNvPicPr>
            <a:picLocks noChangeAspect="1" noChangeArrowheads="1"/>
          </p:cNvPicPr>
          <p:nvPr/>
        </p:nvPicPr>
        <p:blipFill>
          <a:blip r:embed="rId2"/>
          <a:srcRect l="56311"/>
          <a:stretch>
            <a:fillRect/>
          </a:stretch>
        </p:blipFill>
        <p:spPr bwMode="auto">
          <a:xfrm>
            <a:off x="5929322" y="1714488"/>
            <a:ext cx="2497650" cy="3214710"/>
          </a:xfrm>
          <a:prstGeom prst="rect">
            <a:avLst/>
          </a:prstGeom>
          <a:noFill/>
        </p:spPr>
      </p:pic>
    </p:spTree>
  </p:cSld>
  <p:clrMapOvr>
    <a:masterClrMapping/>
  </p:clrMapOvr>
  <p:transition>
    <p:strips dir="l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sz="2400" dirty="0" smtClean="0">
                <a:latin typeface="Verdana" pitchFamily="34" charset="0"/>
                <a:ea typeface="Verdana" pitchFamily="34" charset="0"/>
                <a:cs typeface="Verdana" pitchFamily="34" charset="0"/>
              </a:rPr>
              <a:t>η αλλοτρίωση. Η αλλοτρίωση  παρατηρείται όταν τα άτομα χάνουν την ατομική τους ταυτότητα και συμπεριφέρονται ακολουθώντας ένα ομαδικό πρότυπο, όπως συμβαίνει, για παράδειγμα, όταν αποτελούν μέλη ενός όχλου</a:t>
            </a:r>
          </a:p>
          <a:p>
            <a:endParaRPr lang="el-GR" dirty="0" smtClean="0"/>
          </a:p>
          <a:p>
            <a:endParaRPr lang="el-GR" dirty="0"/>
          </a:p>
        </p:txBody>
      </p:sp>
    </p:spTree>
  </p:cSld>
  <p:clrMapOvr>
    <a:masterClrMapping/>
  </p:clrMapOvr>
  <p:transition>
    <p:spli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642910" y="428604"/>
            <a:ext cx="4857784" cy="7358114"/>
          </a:xfrm>
        </p:spPr>
        <p:txBody>
          <a:bodyPr>
            <a:normAutofit fontScale="40000" lnSpcReduction="20000"/>
          </a:bodyPr>
          <a:lstStyle/>
          <a:p>
            <a:pPr>
              <a:buFont typeface="Wingdings" pitchFamily="2" charset="2"/>
              <a:buChar char="§"/>
            </a:pPr>
            <a:r>
              <a:rPr lang="el-GR" sz="6200" dirty="0" smtClean="0">
                <a:latin typeface="Verdana" pitchFamily="34" charset="0"/>
                <a:ea typeface="Verdana" pitchFamily="34" charset="0"/>
                <a:cs typeface="Verdana" pitchFamily="34" charset="0"/>
              </a:rPr>
              <a:t>Ψυχολογικά προβλήματα και βιολογικά χαρακτηριστικά</a:t>
            </a:r>
          </a:p>
          <a:p>
            <a:pPr>
              <a:buFont typeface="Wingdings" pitchFamily="2" charset="2"/>
              <a:buChar char="§"/>
            </a:pPr>
            <a:r>
              <a:rPr lang="el-GR" sz="6200" dirty="0" smtClean="0">
                <a:latin typeface="Verdana" pitchFamily="34" charset="0"/>
                <a:ea typeface="Verdana" pitchFamily="34" charset="0"/>
                <a:cs typeface="Verdana" pitchFamily="34" charset="0"/>
              </a:rPr>
              <a:t>Ο </a:t>
            </a:r>
            <a:r>
              <a:rPr lang="el-GR" sz="6200" dirty="0" err="1" smtClean="0">
                <a:latin typeface="Verdana" pitchFamily="34" charset="0"/>
                <a:ea typeface="Verdana" pitchFamily="34" charset="0"/>
                <a:cs typeface="Verdana" pitchFamily="34" charset="0"/>
              </a:rPr>
              <a:t>Τσέζαρε</a:t>
            </a:r>
            <a:r>
              <a:rPr lang="el-GR" sz="6200" dirty="0" smtClean="0">
                <a:latin typeface="Verdana" pitchFamily="34" charset="0"/>
                <a:ea typeface="Verdana" pitchFamily="34" charset="0"/>
                <a:cs typeface="Verdana" pitchFamily="34" charset="0"/>
              </a:rPr>
              <a:t> </a:t>
            </a:r>
            <a:r>
              <a:rPr lang="el-GR" sz="6200" dirty="0" err="1" smtClean="0">
                <a:latin typeface="Verdana" pitchFamily="34" charset="0"/>
                <a:ea typeface="Verdana" pitchFamily="34" charset="0"/>
                <a:cs typeface="Verdana" pitchFamily="34" charset="0"/>
              </a:rPr>
              <a:t>Λομπρόζο</a:t>
            </a:r>
            <a:r>
              <a:rPr lang="el-GR" sz="6200" dirty="0" smtClean="0">
                <a:latin typeface="Verdana" pitchFamily="34" charset="0"/>
                <a:ea typeface="Verdana" pitchFamily="34" charset="0"/>
                <a:cs typeface="Verdana" pitchFamily="34" charset="0"/>
              </a:rPr>
              <a:t> έγινε παγκοσμίως γνωστός για τις μελέτες και τις θεωρίες του πάνω στο πεδίο της χαρακτηρολογίας ή της σχέσης ανάμεσα στα πνευματικά και στα σωματικά χαρακτηριστικά. Ασχολήθηκε ιδιαίτερα με την έννοια του «εγκληματικού μυαλού» και τόνισε τη σημασία της επιστημονικής μελέτης του. Η θεωρία του έγινε αργότερα γνωστή ως «</a:t>
            </a:r>
            <a:r>
              <a:rPr lang="el-GR" sz="6200" i="1" dirty="0" smtClean="0">
                <a:latin typeface="Verdana" pitchFamily="34" charset="0"/>
                <a:ea typeface="Verdana" pitchFamily="34" charset="0"/>
                <a:cs typeface="Verdana" pitchFamily="34" charset="0"/>
              </a:rPr>
              <a:t>εγκληματολογική ανθρωπολογία</a:t>
            </a:r>
            <a:r>
              <a:rPr lang="el-GR" sz="6200" dirty="0" smtClean="0">
                <a:latin typeface="Verdana" pitchFamily="34" charset="0"/>
                <a:ea typeface="Verdana" pitchFamily="34" charset="0"/>
                <a:cs typeface="Verdana" pitchFamily="34" charset="0"/>
              </a:rPr>
              <a:t>». </a:t>
            </a:r>
          </a:p>
          <a:p>
            <a:pPr>
              <a:buNone/>
            </a:pPr>
            <a:endParaRPr lang="el-GR" dirty="0"/>
          </a:p>
        </p:txBody>
      </p:sp>
      <p:pic>
        <p:nvPicPr>
          <p:cNvPr id="13313" name="Picture 1" descr="C:\Users\g\Desktop\220px-C_Lombroso.jpg"/>
          <p:cNvPicPr>
            <a:picLocks noChangeAspect="1" noChangeArrowheads="1"/>
          </p:cNvPicPr>
          <p:nvPr/>
        </p:nvPicPr>
        <p:blipFill>
          <a:blip r:embed="rId2"/>
          <a:srcRect/>
          <a:stretch>
            <a:fillRect/>
          </a:stretch>
        </p:blipFill>
        <p:spPr bwMode="auto">
          <a:xfrm>
            <a:off x="5572132" y="1142984"/>
            <a:ext cx="2794000" cy="3733800"/>
          </a:xfrm>
          <a:prstGeom prst="rect">
            <a:avLst/>
          </a:prstGeom>
          <a:noFill/>
        </p:spPr>
      </p:pic>
    </p:spTree>
  </p:cSld>
  <p:clrMapOvr>
    <a:masterClrMapping/>
  </p:clrMapOvr>
  <p:transition>
    <p:split orient="vert" dir="in"/>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642910" y="285728"/>
            <a:ext cx="5000660" cy="7072362"/>
          </a:xfrm>
        </p:spPr>
        <p:txBody>
          <a:bodyPr>
            <a:normAutofit fontScale="55000" lnSpcReduction="20000"/>
          </a:bodyPr>
          <a:lstStyle/>
          <a:p>
            <a:r>
              <a:rPr lang="el-GR" sz="3200" dirty="0" smtClean="0">
                <a:latin typeface="Verdana" pitchFamily="34" charset="0"/>
                <a:ea typeface="Verdana" pitchFamily="34" charset="0"/>
                <a:cs typeface="Verdana" pitchFamily="34" charset="0"/>
              </a:rPr>
              <a:t>Το ενδιαφέρον του για το έγκλημα ξεκίνησε το 1864, όταν μελετούσε τα τατουάζ στα χέρια των στρατιωτών και τις υποτιμητικές φράσεις (επίσης με τη μορφή τατουάζ) οι οποίες ξεχώριζαν τον «έντιμο από τον μη έντιμο </a:t>
            </a:r>
            <a:r>
              <a:rPr lang="el-GR" sz="3200" dirty="0" err="1" smtClean="0">
                <a:latin typeface="Verdana" pitchFamily="34" charset="0"/>
                <a:ea typeface="Verdana" pitchFamily="34" charset="0"/>
                <a:cs typeface="Verdana" pitchFamily="34" charset="0"/>
              </a:rPr>
              <a:t>στρατιώτη».Ο</a:t>
            </a:r>
            <a:r>
              <a:rPr lang="el-GR" sz="3200" dirty="0" smtClean="0">
                <a:latin typeface="Verdana" pitchFamily="34" charset="0"/>
                <a:ea typeface="Verdana" pitchFamily="34" charset="0"/>
                <a:cs typeface="Verdana" pitchFamily="34" charset="0"/>
              </a:rPr>
              <a:t> </a:t>
            </a:r>
            <a:r>
              <a:rPr lang="el-GR" sz="3200" dirty="0" err="1" smtClean="0">
                <a:latin typeface="Verdana" pitchFamily="34" charset="0"/>
                <a:ea typeface="Verdana" pitchFamily="34" charset="0"/>
                <a:cs typeface="Verdana" pitchFamily="34" charset="0"/>
              </a:rPr>
              <a:t>Λομπρόζο</a:t>
            </a:r>
            <a:r>
              <a:rPr lang="el-GR" sz="3200" dirty="0" smtClean="0">
                <a:latin typeface="Verdana" pitchFamily="34" charset="0"/>
                <a:ea typeface="Verdana" pitchFamily="34" charset="0"/>
                <a:cs typeface="Verdana" pitchFamily="34" charset="0"/>
              </a:rPr>
              <a:t> διαπίστωσε ότι τα τατουάζ από μόνα τους δεν επαρκούσαν για την κατανόηση της φύσης των εγκληματιών και θεώρησε ότι ήταν απαραίτητο να προσδιορίσει τα εξωτερικά χαρακτηριστικά του μη φυσιολογικού ατόμου, δηλαδή του εγκληματία και του παράφρονα, μέσω της εμπειρικής μεθόδου. Έτσι ξεκίνησε λεπτομερείς ανθρωπομορφικές μελέτες σε πτώματα και επικέντρωσε το ενδιαφέρον του στο σχήμα του κρανίου ως ένδειξη ύπαρξης κάποιας ανωμαλίας. Τέτοιου είδους μελέτες είχαν πραγματοποιηθεί για πρώτη φορά από τον Γερμανό γιατρό </a:t>
            </a:r>
            <a:r>
              <a:rPr lang="el-GR" sz="3200" u="sng" dirty="0" smtClean="0">
                <a:latin typeface="Verdana" pitchFamily="34" charset="0"/>
                <a:ea typeface="Verdana" pitchFamily="34" charset="0"/>
                <a:cs typeface="Verdana" pitchFamily="34" charset="0"/>
              </a:rPr>
              <a:t>Φρανς Γιόζεφ </a:t>
            </a:r>
            <a:r>
              <a:rPr lang="el-GR" sz="3200" u="sng" dirty="0" err="1" smtClean="0">
                <a:latin typeface="Verdana" pitchFamily="34" charset="0"/>
                <a:ea typeface="Verdana" pitchFamily="34" charset="0"/>
                <a:cs typeface="Verdana" pitchFamily="34" charset="0"/>
              </a:rPr>
              <a:t>Γκαλ</a:t>
            </a:r>
            <a:r>
              <a:rPr lang="el-GR" sz="3200" dirty="0" smtClean="0">
                <a:latin typeface="Verdana" pitchFamily="34" charset="0"/>
                <a:ea typeface="Verdana" pitchFamily="34" charset="0"/>
                <a:cs typeface="Verdana" pitchFamily="34" charset="0"/>
              </a:rPr>
              <a:t>, ο οποίος είχε ασχοληθεί με την κρανιολογία, την χαρακτηρολογία και την έμφυτη </a:t>
            </a:r>
            <a:r>
              <a:rPr lang="el-GR" sz="3200" dirty="0" err="1" smtClean="0">
                <a:latin typeface="Verdana" pitchFamily="34" charset="0"/>
                <a:ea typeface="Verdana" pitchFamily="34" charset="0"/>
                <a:cs typeface="Verdana" pitchFamily="34" charset="0"/>
              </a:rPr>
              <a:t>κοινωνιοπαθολογία</a:t>
            </a:r>
            <a:r>
              <a:rPr lang="el-GR" sz="3200" dirty="0" smtClean="0">
                <a:latin typeface="Verdana" pitchFamily="34" charset="0"/>
                <a:ea typeface="Verdana" pitchFamily="34" charset="0"/>
                <a:cs typeface="Verdana" pitchFamily="34" charset="0"/>
              </a:rPr>
              <a:t>.</a:t>
            </a:r>
            <a:endParaRPr lang="el-GR" dirty="0">
              <a:latin typeface="Verdana" pitchFamily="34" charset="0"/>
              <a:ea typeface="Verdana" pitchFamily="34" charset="0"/>
              <a:cs typeface="Verdana" pitchFamily="34" charset="0"/>
            </a:endParaRPr>
          </a:p>
        </p:txBody>
      </p:sp>
      <p:pic>
        <p:nvPicPr>
          <p:cNvPr id="12289" name="Picture 1" descr="C:\Users\g\Desktop\220px-Franz_Josef_Gall3.jpg"/>
          <p:cNvPicPr>
            <a:picLocks noChangeAspect="1" noChangeArrowheads="1"/>
          </p:cNvPicPr>
          <p:nvPr/>
        </p:nvPicPr>
        <p:blipFill>
          <a:blip r:embed="rId2"/>
          <a:srcRect/>
          <a:stretch>
            <a:fillRect/>
          </a:stretch>
        </p:blipFill>
        <p:spPr bwMode="auto">
          <a:xfrm>
            <a:off x="5689673" y="1500174"/>
            <a:ext cx="2981252" cy="3563951"/>
          </a:xfrm>
          <a:prstGeom prst="rect">
            <a:avLst/>
          </a:prstGeom>
          <a:noFill/>
        </p:spPr>
      </p:pic>
    </p:spTree>
  </p:cSld>
  <p:clrMapOvr>
    <a:masterClrMapping/>
  </p:clrMapOvr>
  <p:transition>
    <p:wheel spokes="3"/>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857224" y="1071546"/>
            <a:ext cx="7772400" cy="4572000"/>
          </a:xfrm>
        </p:spPr>
        <p:txBody>
          <a:bodyPr>
            <a:normAutofit fontScale="55000" lnSpcReduction="20000"/>
          </a:bodyPr>
          <a:lstStyle/>
          <a:p>
            <a:pPr>
              <a:buNone/>
            </a:pPr>
            <a:r>
              <a:rPr lang="el-GR" dirty="0" smtClean="0"/>
              <a:t>        </a:t>
            </a:r>
            <a:r>
              <a:rPr lang="el-GR" sz="3200" dirty="0" smtClean="0">
                <a:latin typeface="Verdana" pitchFamily="34" charset="0"/>
                <a:ea typeface="Verdana" pitchFamily="34" charset="0"/>
                <a:cs typeface="Verdana" pitchFamily="34" charset="0"/>
              </a:rPr>
              <a:t>Οι μελέτες του τον οδήγησαν στο συμπέρασμα ότι υπάρχουν συσχετίσεις μεταξύ των χαρακτηριστικών του κρανίου και των εγκληματικών ιδιοσυγκρασιών. Ο εγκληματίας για το </a:t>
            </a:r>
            <a:r>
              <a:rPr lang="el-GR" sz="3200" dirty="0" err="1" smtClean="0">
                <a:latin typeface="Verdana" pitchFamily="34" charset="0"/>
                <a:ea typeface="Verdana" pitchFamily="34" charset="0"/>
                <a:cs typeface="Verdana" pitchFamily="34" charset="0"/>
              </a:rPr>
              <a:t>Λομπρόζο</a:t>
            </a:r>
            <a:r>
              <a:rPr lang="el-GR" sz="3200" dirty="0" smtClean="0">
                <a:latin typeface="Verdana" pitchFamily="34" charset="0"/>
                <a:ea typeface="Verdana" pitchFamily="34" charset="0"/>
                <a:cs typeface="Verdana" pitchFamily="34" charset="0"/>
              </a:rPr>
              <a:t> είναι περισσότερο άρρωστος παρά ένοχος. Ο </a:t>
            </a:r>
            <a:r>
              <a:rPr lang="el-GR" sz="3200" dirty="0" err="1" smtClean="0">
                <a:latin typeface="Verdana" pitchFamily="34" charset="0"/>
                <a:ea typeface="Verdana" pitchFamily="34" charset="0"/>
                <a:cs typeface="Verdana" pitchFamily="34" charset="0"/>
              </a:rPr>
              <a:t>Λομπρόζο</a:t>
            </a:r>
            <a:r>
              <a:rPr lang="el-GR" sz="3200" dirty="0" smtClean="0">
                <a:latin typeface="Verdana" pitchFamily="34" charset="0"/>
                <a:ea typeface="Verdana" pitchFamily="34" charset="0"/>
                <a:cs typeface="Verdana" pitchFamily="34" charset="0"/>
              </a:rPr>
              <a:t> κατέταξε τους εγκληματίες σε τέσσερις κατηγορίες:</a:t>
            </a:r>
          </a:p>
          <a:p>
            <a:pPr>
              <a:buFont typeface="Wingdings" pitchFamily="2" charset="2"/>
              <a:buChar char="Ø"/>
            </a:pPr>
            <a:r>
              <a:rPr lang="el-GR" sz="3200" dirty="0" smtClean="0">
                <a:latin typeface="Verdana" pitchFamily="34" charset="0"/>
                <a:ea typeface="Verdana" pitchFamily="34" charset="0"/>
                <a:cs typeface="Verdana" pitchFamily="34" charset="0"/>
              </a:rPr>
              <a:t>τους εκ γενετής, που χαρακτηρίζονται από ανατομικά φυσιολογικά και ψυχολογικά στίγματα</a:t>
            </a:r>
          </a:p>
          <a:p>
            <a:pPr>
              <a:buFont typeface="Wingdings" pitchFamily="2" charset="2"/>
              <a:buChar char="Ø"/>
            </a:pPr>
            <a:r>
              <a:rPr lang="el-GR" sz="3200" dirty="0" smtClean="0">
                <a:latin typeface="Verdana" pitchFamily="34" charset="0"/>
                <a:ea typeface="Verdana" pitchFamily="34" charset="0"/>
                <a:cs typeface="Verdana" pitchFamily="34" charset="0"/>
              </a:rPr>
              <a:t>τους ψυχοπαθείς</a:t>
            </a:r>
          </a:p>
          <a:p>
            <a:pPr>
              <a:buFont typeface="Wingdings" pitchFamily="2" charset="2"/>
              <a:buChar char="Ø"/>
            </a:pPr>
            <a:r>
              <a:rPr lang="el-GR" sz="3200" dirty="0" smtClean="0">
                <a:latin typeface="Verdana" pitchFamily="34" charset="0"/>
                <a:ea typeface="Verdana" pitchFamily="34" charset="0"/>
                <a:cs typeface="Verdana" pitchFamily="34" charset="0"/>
              </a:rPr>
              <a:t>τους από τις περιστάσεις και</a:t>
            </a:r>
          </a:p>
          <a:p>
            <a:pPr>
              <a:buFont typeface="Wingdings" pitchFamily="2" charset="2"/>
              <a:buChar char="Ø"/>
            </a:pPr>
            <a:r>
              <a:rPr lang="el-GR" sz="3200" dirty="0" smtClean="0">
                <a:latin typeface="Verdana" pitchFamily="34" charset="0"/>
                <a:ea typeface="Verdana" pitchFamily="34" charset="0"/>
                <a:cs typeface="Verdana" pitchFamily="34" charset="0"/>
              </a:rPr>
              <a:t>τους εγκληματίες από πάθος.</a:t>
            </a:r>
          </a:p>
          <a:p>
            <a:pPr>
              <a:buNone/>
            </a:pPr>
            <a:r>
              <a:rPr lang="el-GR" sz="3200" dirty="0" smtClean="0">
                <a:latin typeface="Verdana" pitchFamily="34" charset="0"/>
                <a:ea typeface="Verdana" pitchFamily="34" charset="0"/>
                <a:cs typeface="Verdana" pitchFamily="34" charset="0"/>
              </a:rPr>
              <a:t>     Ο </a:t>
            </a:r>
            <a:r>
              <a:rPr lang="el-GR" sz="3200" dirty="0" err="1" smtClean="0">
                <a:latin typeface="Verdana" pitchFamily="34" charset="0"/>
                <a:ea typeface="Verdana" pitchFamily="34" charset="0"/>
                <a:cs typeface="Verdana" pitchFamily="34" charset="0"/>
              </a:rPr>
              <a:t>Λομπρόζο</a:t>
            </a:r>
            <a:r>
              <a:rPr lang="el-GR" sz="3200" dirty="0" smtClean="0">
                <a:latin typeface="Verdana" pitchFamily="34" charset="0"/>
                <a:ea typeface="Verdana" pitchFamily="34" charset="0"/>
                <a:cs typeface="Verdana" pitchFamily="34" charset="0"/>
              </a:rPr>
              <a:t> κατέληξε να πιστεύει ότι το έγκλημα είναι «προνόμιο» της ανθρώπινης φύσης, η τάση προς το έγκλημα είναι γενετικό χαρακτηριστικό και ο δυνάμει εγκληματίας -απόγονος όμοιων του- είναι δυνατόν να αναγνωριστεί από συγκεκριμένα χαρακτηριστικά του προσώπου και του κρανίου του.</a:t>
            </a:r>
            <a:endParaRPr lang="el-GR" dirty="0">
              <a:latin typeface="Verdana" pitchFamily="34" charset="0"/>
              <a:ea typeface="Verdana" pitchFamily="34" charset="0"/>
              <a:cs typeface="Verdana" pitchFamily="34" charset="0"/>
            </a:endParaRPr>
          </a:p>
        </p:txBody>
      </p:sp>
    </p:spTree>
  </p:cSld>
  <p:clrMapOvr>
    <a:masterClrMapping/>
  </p:clrMapOvr>
  <p:transition>
    <p:split orient="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285728"/>
            <a:ext cx="5429288" cy="6072230"/>
          </a:xfrm>
        </p:spPr>
        <p:txBody>
          <a:bodyPr>
            <a:normAutofit fontScale="70000" lnSpcReduction="20000"/>
          </a:bodyPr>
          <a:lstStyle/>
          <a:p>
            <a:r>
              <a:rPr lang="el-GR" sz="3200" dirty="0" smtClean="0">
                <a:latin typeface="Verdana" pitchFamily="34" charset="0"/>
                <a:ea typeface="Verdana" pitchFamily="34" charset="0"/>
                <a:cs typeface="Verdana" pitchFamily="34" charset="0"/>
              </a:rPr>
              <a:t> Το κυριότερο έργο του, «</a:t>
            </a:r>
            <a:r>
              <a:rPr lang="el-GR" sz="3200" i="1" dirty="0" smtClean="0">
                <a:latin typeface="Verdana" pitchFamily="34" charset="0"/>
                <a:ea typeface="Verdana" pitchFamily="34" charset="0"/>
                <a:cs typeface="Verdana" pitchFamily="34" charset="0"/>
              </a:rPr>
              <a:t>Ο Εγκληματίας άνθρωπος</a:t>
            </a:r>
            <a:r>
              <a:rPr lang="el-GR" sz="3200" dirty="0" smtClean="0">
                <a:latin typeface="Verdana" pitchFamily="34" charset="0"/>
                <a:ea typeface="Verdana" pitchFamily="34" charset="0"/>
                <a:cs typeface="Verdana" pitchFamily="34" charset="0"/>
              </a:rPr>
              <a:t>», εκδόθηκε το 1876. Σε αυτό, βασιζόμενος σε παρατηρήσεις του από τη συμπεριφορά των ζώων, των αρχαίων λαών και των άγριων φυλών, απέδωσε το έγκλημα σε αταβισμό, δηλαδή σε επιστροφή του ατόμου σε παλαιότερη άγρια κατάσταση (ιδέα που αρχικά είχε υποστηρίξει ο Δαρβίνος). Υποστήριζε ότι ανατομικές έρευνες σε σώματα εγκληματιών που είχαν πεθάνει καθώς επίσης και εφαρμογές ανθρωπομετρικών μεθόδων πάνω σε κρατούμενους, απεκάλυπταν ότι οι εγκληματίες ήταν σωματικά διαφοροποιημένοι από τους φυσιολογικούς ανθρώπους.).</a:t>
            </a:r>
            <a:endParaRPr lang="el-GR" dirty="0">
              <a:latin typeface="Verdana" pitchFamily="34" charset="0"/>
              <a:ea typeface="Verdana" pitchFamily="34" charset="0"/>
              <a:cs typeface="Verdana" pitchFamily="34" charset="0"/>
            </a:endParaRPr>
          </a:p>
        </p:txBody>
      </p:sp>
      <p:pic>
        <p:nvPicPr>
          <p:cNvPr id="10241" name="Picture 1" descr="C:\Users\g\Desktop\b73538.jpg"/>
          <p:cNvPicPr>
            <a:picLocks noChangeAspect="1" noChangeArrowheads="1"/>
          </p:cNvPicPr>
          <p:nvPr/>
        </p:nvPicPr>
        <p:blipFill>
          <a:blip r:embed="rId2"/>
          <a:srcRect/>
          <a:stretch>
            <a:fillRect/>
          </a:stretch>
        </p:blipFill>
        <p:spPr bwMode="auto">
          <a:xfrm>
            <a:off x="6099351" y="1285860"/>
            <a:ext cx="2430831" cy="3357586"/>
          </a:xfrm>
          <a:prstGeom prst="rect">
            <a:avLst/>
          </a:prstGeom>
          <a:noFill/>
        </p:spPr>
      </p:pic>
    </p:spTree>
  </p:cSld>
  <p:clrMapOvr>
    <a:masterClrMapping/>
  </p:clrMapOvr>
  <p:transition>
    <p:circl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714348" y="1285860"/>
            <a:ext cx="8001056" cy="3929090"/>
          </a:xfrm>
        </p:spPr>
        <p:txBody>
          <a:bodyPr>
            <a:normAutofit fontScale="85000" lnSpcReduction="20000"/>
          </a:bodyPr>
          <a:lstStyle/>
          <a:p>
            <a:r>
              <a:rPr lang="el-GR" sz="2800" dirty="0" smtClean="0">
                <a:latin typeface="Verdana" pitchFamily="34" charset="0"/>
                <a:ea typeface="Verdana" pitchFamily="34" charset="0"/>
                <a:cs typeface="Verdana" pitchFamily="34" charset="0"/>
              </a:rPr>
              <a:t>Αν η εγκληματικότητα ήταν χαρακτηριστικό που μεταβιβάζεται μέσω κληρονομικότητας, τότε ο εκ γενετής εγκληματίας θα μπορούσε να γίνει αντιληπτός από σωματικά, εξωτερικά χαρακτηριστικά, όπως για παράδειγμα τα μεγάλα σαγόνια, τα ψηλά ζυγωματικά, η γαμψή μύτη, τα σαρκώδη χείλη </a:t>
            </a:r>
            <a:r>
              <a:rPr lang="el-GR" sz="2800" dirty="0" err="1" smtClean="0">
                <a:latin typeface="Verdana" pitchFamily="34" charset="0"/>
                <a:ea typeface="Verdana" pitchFamily="34" charset="0"/>
                <a:cs typeface="Verdana" pitchFamily="34" charset="0"/>
              </a:rPr>
              <a:t>κ.ο.κ</a:t>
            </a:r>
            <a:r>
              <a:rPr lang="el-GR" sz="2800" dirty="0" smtClean="0">
                <a:latin typeface="Verdana" pitchFamily="34" charset="0"/>
                <a:ea typeface="Verdana" pitchFamily="34" charset="0"/>
                <a:cs typeface="Verdana" pitchFamily="34" charset="0"/>
              </a:rPr>
              <a:t>. Στο έργο αυτό προχώρησε ακόμα παραπέρα, σε διαχωρισμό των βιολογικών στιγμάτων ανάλογα με το είδος του εγκλήματος (λ.χ. οι δράστες εγκλημάτων κατά της ζωής έχουν κοντόχοντρα χέρια, ενώ οι δράστες κλοπών, απατών και βιασμών έχουν μακριά χέρια).</a:t>
            </a:r>
            <a:endParaRPr lang="el-GR" dirty="0">
              <a:latin typeface="Verdana" pitchFamily="34" charset="0"/>
              <a:ea typeface="Verdana" pitchFamily="34" charset="0"/>
              <a:cs typeface="Verdana" pitchFamily="34" charset="0"/>
            </a:endParaRPr>
          </a:p>
        </p:txBody>
      </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214290"/>
            <a:ext cx="5857916" cy="6643710"/>
          </a:xfrm>
        </p:spPr>
        <p:txBody>
          <a:bodyPr>
            <a:normAutofit fontScale="55000" lnSpcReduction="20000"/>
          </a:bodyPr>
          <a:lstStyle/>
          <a:p>
            <a:r>
              <a:rPr lang="el-GR" dirty="0" smtClean="0">
                <a:latin typeface="Verdana" pitchFamily="34" charset="0"/>
                <a:ea typeface="Verdana" pitchFamily="34" charset="0"/>
                <a:cs typeface="Verdana" pitchFamily="34" charset="0"/>
              </a:rPr>
              <a:t>καθαρά χρησιμοθηρικοί λόγοι.</a:t>
            </a:r>
          </a:p>
          <a:p>
            <a:r>
              <a:rPr lang="el-GR" dirty="0" smtClean="0">
                <a:latin typeface="Verdana" pitchFamily="34" charset="0"/>
                <a:ea typeface="Verdana" pitchFamily="34" charset="0"/>
                <a:cs typeface="Verdana" pitchFamily="34" charset="0"/>
              </a:rPr>
              <a:t>Πριν από 25 χρόνια ο καθηγητής του Πανεπιστημίου του Σικάγου, και νομπελίστας σήμερα, </a:t>
            </a:r>
            <a:r>
              <a:rPr lang="el-GR" dirty="0" err="1" smtClean="0">
                <a:latin typeface="Verdana" pitchFamily="34" charset="0"/>
                <a:ea typeface="Verdana" pitchFamily="34" charset="0"/>
                <a:cs typeface="Verdana" pitchFamily="34" charset="0"/>
              </a:rPr>
              <a:t>Gary</a:t>
            </a:r>
            <a:r>
              <a:rPr lang="el-GR" dirty="0" smtClean="0">
                <a:latin typeface="Verdana" pitchFamily="34" charset="0"/>
                <a:ea typeface="Verdana" pitchFamily="34" charset="0"/>
                <a:cs typeface="Verdana" pitchFamily="34" charset="0"/>
              </a:rPr>
              <a:t> </a:t>
            </a:r>
            <a:r>
              <a:rPr lang="el-GR" dirty="0" err="1" smtClean="0">
                <a:latin typeface="Verdana" pitchFamily="34" charset="0"/>
                <a:ea typeface="Verdana" pitchFamily="34" charset="0"/>
                <a:cs typeface="Verdana" pitchFamily="34" charset="0"/>
              </a:rPr>
              <a:t>Becker</a:t>
            </a:r>
            <a:r>
              <a:rPr lang="el-GR" dirty="0" smtClean="0">
                <a:latin typeface="Verdana" pitchFamily="34" charset="0"/>
                <a:ea typeface="Verdana" pitchFamily="34" charset="0"/>
                <a:cs typeface="Verdana" pitchFamily="34" charset="0"/>
              </a:rPr>
              <a:t> ερεύνησε περαιτέρω το θέμα. Στην έρευνα αυτή ο εγκληματίας αντιμετωπίζεται ως ένα άτομο το οποίο ενεργεί από ιδιοτέλεια σταθμίζοντας προσεκτικά το «κόστος» και τις «ωφέλειες» από την εγκληματικότητα. Το «κόστος» προσδιορίζεται από δύο παράγοντες. Πρώτον, από το «κόστος ευκαιρίας», το οποίο ορίζεται ως το εισόδημα από τις καλύτερες εναλλακτικές αλλά νόμιμες ενέργειες που χάνει ο εγκληματίας κατά τον χρόνο τον οποίο επιδίδεται σε έκνομες ενέργειες, και δεύτερον, από το βέβαιο ισοδύναμο του χρόνου που ο εγκληματίας προσδοκά να μείνει έγκλειστος στη φυλακή. Αναφορικά με το κόστος ευκαιρίας των εγκληματιών, αυτό είναι αμελητέο, γιατί στη μεγάλη τους πλειονότητα είναι ανειδίκευτοι και με χαμηλές ικανότητες επικοινωνίας. Το δεύτερο, όμως, τμήμα του κόστους που αντιμετωπίζουν μπορεί να είναι από εξαιρετικά μικρό ως εξαιρετικά μεγάλο, γιατί εξαρτάται από τις προβλεπόμενες ποινές φυλάκισης και τις εκτιμούμενες πιθανότητες σύλληψης και καταδίκης. Αν το κόστος αυτό είναι αμελητέο σε σχέση με τα αναμενόμενα οφέλη, τότε το έγκλημα είναι επικερδές και αυξάνεται, ενώ αν είναι υψηλό, το έγκλημα μειώνεται</a:t>
            </a:r>
          </a:p>
          <a:p>
            <a:endParaRPr lang="el-GR" dirty="0">
              <a:latin typeface="Verdana" pitchFamily="34" charset="0"/>
              <a:ea typeface="Verdana" pitchFamily="34" charset="0"/>
              <a:cs typeface="Verdana" pitchFamily="34" charset="0"/>
            </a:endParaRPr>
          </a:p>
        </p:txBody>
      </p:sp>
      <p:pic>
        <p:nvPicPr>
          <p:cNvPr id="7169" name="Picture 1" descr="C:\Users\g\Desktop\200px-GaryBecker-May24-2008.jpg"/>
          <p:cNvPicPr>
            <a:picLocks noChangeAspect="1" noChangeArrowheads="1"/>
          </p:cNvPicPr>
          <p:nvPr/>
        </p:nvPicPr>
        <p:blipFill>
          <a:blip r:embed="rId2"/>
          <a:srcRect/>
          <a:stretch>
            <a:fillRect/>
          </a:stretch>
        </p:blipFill>
        <p:spPr bwMode="auto">
          <a:xfrm>
            <a:off x="6197446" y="1714488"/>
            <a:ext cx="2494244" cy="3330464"/>
          </a:xfrm>
          <a:prstGeom prst="rect">
            <a:avLst/>
          </a:prstGeom>
          <a:noFill/>
        </p:spPr>
      </p:pic>
    </p:spTree>
  </p:cSld>
  <p:clrMapOvr>
    <a:masterClrMapping/>
  </p:clrMapOvr>
  <p:transition>
    <p:newsfla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chemeClr val="tx1"/>
                </a:solidFill>
                <a:latin typeface="Verdana" pitchFamily="34" charset="0"/>
                <a:ea typeface="Verdana" pitchFamily="34" charset="0"/>
                <a:cs typeface="Verdana" pitchFamily="34" charset="0"/>
              </a:rPr>
              <a:t>ΠΟΣΟΣΤΑ ΕΓΛΗΜΑΤΙΚΟΤΗΤΑΣ</a:t>
            </a:r>
            <a:r>
              <a:rPr lang="en-US" dirty="0" smtClean="0">
                <a:solidFill>
                  <a:schemeClr val="tx1"/>
                </a:solidFill>
                <a:latin typeface="Verdana" pitchFamily="34" charset="0"/>
                <a:ea typeface="Verdana" pitchFamily="34" charset="0"/>
                <a:cs typeface="Verdana" pitchFamily="34" charset="0"/>
              </a:rPr>
              <a:t>:</a:t>
            </a:r>
            <a:endParaRPr lang="el-GR" dirty="0">
              <a:latin typeface="Verdana" pitchFamily="34" charset="0"/>
              <a:ea typeface="Verdana" pitchFamily="34" charset="0"/>
              <a:cs typeface="Verdana" pitchFamily="34" charset="0"/>
            </a:endParaRPr>
          </a:p>
        </p:txBody>
      </p:sp>
      <p:sp>
        <p:nvSpPr>
          <p:cNvPr id="3" name="2 - Θέση περιεχομένου"/>
          <p:cNvSpPr>
            <a:spLocks noGrp="1"/>
          </p:cNvSpPr>
          <p:nvPr>
            <p:ph idx="1"/>
          </p:nvPr>
        </p:nvSpPr>
        <p:spPr>
          <a:xfrm>
            <a:off x="914400" y="1783560"/>
            <a:ext cx="8229600" cy="3574266"/>
          </a:xfrm>
        </p:spPr>
        <p:txBody>
          <a:bodyPr/>
          <a:lstStyle/>
          <a:p>
            <a:r>
              <a:rPr lang="el-GR" sz="3200" dirty="0" smtClean="0">
                <a:latin typeface="Verdana" pitchFamily="34" charset="0"/>
                <a:ea typeface="Verdana" pitchFamily="34" charset="0"/>
                <a:cs typeface="Verdana" pitchFamily="34" charset="0"/>
              </a:rPr>
              <a:t>Το BBC παραθέτει στατιστικές για την εγκληματικότητα: αύξηση των διαρρήξεων κατά σχεδόν 50% τον τελευταίο χρόνο και 604 διαρρήξεις σπιτιών από την αρχή του 2012, αριθμό τον οποίο κρίνει </a:t>
            </a:r>
            <a:r>
              <a:rPr lang="el-GR" sz="3200" i="1" dirty="0" smtClean="0">
                <a:latin typeface="Verdana" pitchFamily="34" charset="0"/>
                <a:ea typeface="Verdana" pitchFamily="34" charset="0"/>
                <a:cs typeface="Verdana" pitchFamily="34" charset="0"/>
              </a:rPr>
              <a:t>«χαμηλό»</a:t>
            </a:r>
            <a:r>
              <a:rPr lang="el-GR" sz="3200" dirty="0" smtClean="0">
                <a:latin typeface="Verdana" pitchFamily="34" charset="0"/>
                <a:ea typeface="Verdana" pitchFamily="34" charset="0"/>
                <a:cs typeface="Verdana" pitchFamily="34" charset="0"/>
              </a:rPr>
              <a:t>.</a:t>
            </a:r>
            <a:endParaRPr lang="el-GR" dirty="0">
              <a:latin typeface="Verdana" pitchFamily="34" charset="0"/>
              <a:ea typeface="Verdana" pitchFamily="34" charset="0"/>
              <a:cs typeface="Verdana" pitchFamily="34" charset="0"/>
            </a:endParaRPr>
          </a:p>
        </p:txBody>
      </p:sp>
    </p:spTree>
  </p:cSld>
  <p:clrMapOvr>
    <a:masterClrMapping/>
  </p:clrMapOvr>
  <p:transition>
    <p:wheel spokes="3"/>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pic>
        <p:nvPicPr>
          <p:cNvPr id="2050" name="Picture 2" descr="C:\Users\g\Desktop\troxaia2015_1.JPG"/>
          <p:cNvPicPr>
            <a:picLocks noChangeAspect="1" noChangeArrowheads="1"/>
          </p:cNvPicPr>
          <p:nvPr/>
        </p:nvPicPr>
        <p:blipFill>
          <a:blip r:embed="rId2"/>
          <a:srcRect/>
          <a:stretch>
            <a:fillRect/>
          </a:stretch>
        </p:blipFill>
        <p:spPr bwMode="auto">
          <a:xfrm>
            <a:off x="571472" y="1357298"/>
            <a:ext cx="8384382" cy="4107020"/>
          </a:xfrm>
          <a:prstGeom prst="rect">
            <a:avLst/>
          </a:prstGeom>
          <a:noFill/>
        </p:spPr>
      </p:pic>
    </p:spTree>
  </p:cSld>
  <p:clrMapOvr>
    <a:masterClrMapping/>
  </p:clrMapOvr>
  <p:transition>
    <p:split orient="ver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785786" y="1214422"/>
            <a:ext cx="7772400" cy="4572000"/>
          </a:xfrm>
        </p:spPr>
        <p:txBody>
          <a:bodyPr>
            <a:normAutofit fontScale="77500" lnSpcReduction="20000"/>
          </a:bodyPr>
          <a:lstStyle/>
          <a:p>
            <a:r>
              <a:rPr lang="el-GR" b="1" dirty="0" smtClean="0">
                <a:latin typeface="Verdana" pitchFamily="34" charset="0"/>
                <a:ea typeface="Verdana" pitchFamily="34" charset="0"/>
                <a:cs typeface="Verdana" pitchFamily="34" charset="0"/>
              </a:rPr>
              <a:t>Έγκλημα</a:t>
            </a:r>
            <a:r>
              <a:rPr lang="el-GR" dirty="0" smtClean="0">
                <a:latin typeface="Verdana" pitchFamily="34" charset="0"/>
                <a:ea typeface="Verdana" pitchFamily="34" charset="0"/>
                <a:cs typeface="Verdana" pitchFamily="34" charset="0"/>
              </a:rPr>
              <a:t> είναι κατά τον ορισμό του Ποινικού Κώδικα "πράξη άδικη και </a:t>
            </a:r>
            <a:r>
              <a:rPr lang="el-GR" dirty="0" err="1" smtClean="0">
                <a:latin typeface="Verdana" pitchFamily="34" charset="0"/>
                <a:ea typeface="Verdana" pitchFamily="34" charset="0"/>
                <a:cs typeface="Verdana" pitchFamily="34" charset="0"/>
              </a:rPr>
              <a:t>καταλογιστή</a:t>
            </a:r>
            <a:r>
              <a:rPr lang="el-GR" dirty="0" smtClean="0">
                <a:latin typeface="Verdana" pitchFamily="34" charset="0"/>
                <a:ea typeface="Verdana" pitchFamily="34" charset="0"/>
                <a:cs typeface="Verdana" pitchFamily="34" charset="0"/>
              </a:rPr>
              <a:t> στο δράστη της, η οποία τιμωρείται από το νόμο" (ΠΚ 14). Το έγκλημα είναι η κεντρική έννοια του Ποινικού Δικαίου</a:t>
            </a:r>
            <a:r>
              <a:rPr lang="en-US" dirty="0" smtClean="0">
                <a:latin typeface="Verdana" pitchFamily="34" charset="0"/>
                <a:ea typeface="Verdana" pitchFamily="34" charset="0"/>
                <a:cs typeface="Verdana" pitchFamily="34" charset="0"/>
              </a:rPr>
              <a:t>.</a:t>
            </a:r>
            <a:r>
              <a:rPr lang="el-GR" dirty="0" smtClean="0">
                <a:latin typeface="Verdana" pitchFamily="34" charset="0"/>
                <a:ea typeface="Verdana" pitchFamily="34" charset="0"/>
                <a:cs typeface="Verdana" pitchFamily="34" charset="0"/>
              </a:rPr>
              <a:t> Τα στοιχεία της έννοιας του εγκλήματος, όπως προκύπτουν από αυτόν τον ορισμό, είναι:</a:t>
            </a:r>
          </a:p>
          <a:p>
            <a:r>
              <a:rPr lang="el-GR" dirty="0" smtClean="0">
                <a:latin typeface="Verdana" pitchFamily="34" charset="0"/>
                <a:ea typeface="Verdana" pitchFamily="34" charset="0"/>
                <a:cs typeface="Verdana" pitchFamily="34" charset="0"/>
              </a:rPr>
              <a:t>Πράξη </a:t>
            </a:r>
            <a:r>
              <a:rPr lang="en-US" dirty="0" smtClean="0">
                <a:latin typeface="Verdana" pitchFamily="34" charset="0"/>
                <a:ea typeface="Verdana" pitchFamily="34" charset="0"/>
                <a:cs typeface="Verdana" pitchFamily="34" charset="0"/>
              </a:rPr>
              <a:t> </a:t>
            </a:r>
            <a:r>
              <a:rPr lang="el-GR" dirty="0" smtClean="0">
                <a:latin typeface="Verdana" pitchFamily="34" charset="0"/>
                <a:ea typeface="Verdana" pitchFamily="34" charset="0"/>
                <a:cs typeface="Verdana" pitchFamily="34" charset="0"/>
              </a:rPr>
              <a:t>ή παράλειψη (ενέργεια)</a:t>
            </a:r>
          </a:p>
          <a:p>
            <a:r>
              <a:rPr lang="el-GR" dirty="0" smtClean="0">
                <a:latin typeface="Verdana" pitchFamily="34" charset="0"/>
                <a:ea typeface="Verdana" pitchFamily="34" charset="0"/>
                <a:cs typeface="Verdana" pitchFamily="34" charset="0"/>
              </a:rPr>
              <a:t>Άδικη (αντιτιθέμενη στο νόμο) και</a:t>
            </a:r>
          </a:p>
          <a:p>
            <a:r>
              <a:rPr lang="el-GR" dirty="0" err="1" smtClean="0">
                <a:latin typeface="Verdana" pitchFamily="34" charset="0"/>
                <a:ea typeface="Verdana" pitchFamily="34" charset="0"/>
                <a:cs typeface="Verdana" pitchFamily="34" charset="0"/>
              </a:rPr>
              <a:t>Καταλογιστή</a:t>
            </a:r>
            <a:r>
              <a:rPr lang="el-GR" dirty="0" smtClean="0">
                <a:latin typeface="Verdana" pitchFamily="34" charset="0"/>
                <a:ea typeface="Verdana" pitchFamily="34" charset="0"/>
                <a:cs typeface="Verdana" pitchFamily="34" charset="0"/>
              </a:rPr>
              <a:t> (ασύγγνωστη)</a:t>
            </a:r>
          </a:p>
          <a:p>
            <a:r>
              <a:rPr lang="el-GR" dirty="0" smtClean="0">
                <a:latin typeface="Verdana" pitchFamily="34" charset="0"/>
                <a:ea typeface="Verdana" pitchFamily="34" charset="0"/>
                <a:cs typeface="Verdana" pitchFamily="34" charset="0"/>
              </a:rPr>
              <a:t>Τα εγκλήματα διακρίνονται σε κακουργήματα, πλημμελήματα και σε πταίσματα.</a:t>
            </a:r>
          </a:p>
          <a:p>
            <a:endParaRPr lang="el-GR" dirty="0"/>
          </a:p>
        </p:txBody>
      </p:sp>
    </p:spTree>
  </p:cSld>
  <p:clrMapOvr>
    <a:masterClrMapping/>
  </p:clrMapOvr>
  <p:transition>
    <p:split orient="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000100" y="1428736"/>
            <a:ext cx="7786742" cy="3571900"/>
          </a:xfrm>
        </p:spPr>
        <p:txBody>
          <a:bodyPr>
            <a:normAutofit fontScale="70000" lnSpcReduction="20000"/>
          </a:bodyPr>
          <a:lstStyle/>
          <a:p>
            <a:r>
              <a:rPr lang="el-GR" sz="3200" dirty="0" smtClean="0">
                <a:latin typeface="Verdana" pitchFamily="34" charset="0"/>
                <a:ea typeface="Verdana" pitchFamily="34" charset="0"/>
                <a:cs typeface="Verdana" pitchFamily="34" charset="0"/>
              </a:rPr>
              <a:t>Όμως ακολουθεί η άποψη έλληνα εγκληματολόγου ότι πολλά θύματα διάρρηξης δεν πηγαίνουν στην αστυνομία γιατί πιστεύουν ότι είναι μάταιο αλλά και γιατί η ελληνική κυβέρνηση έχει πλέον επιβάλει κόστος στην κατάθεση μήνυσης. Οι επίσημες στατιστικές δείχνουν ότι οι ξένοι ευθύνονται για την μισή περίπου εγκληματική δραστηριότητα στην Ελλάδα </a:t>
            </a:r>
            <a:r>
              <a:rPr lang="el-GR" sz="3200" i="1" dirty="0" smtClean="0">
                <a:latin typeface="Verdana" pitchFamily="34" charset="0"/>
                <a:ea typeface="Verdana" pitchFamily="34" charset="0"/>
                <a:cs typeface="Verdana" pitchFamily="34" charset="0"/>
              </a:rPr>
              <a:t>«αλλά πολλοί Έλληνες κατηγορούν τους ξένους για την αύξηση της εγκληματικότητας»</a:t>
            </a:r>
            <a:r>
              <a:rPr lang="el-GR" sz="3200" dirty="0" smtClean="0">
                <a:latin typeface="Verdana" pitchFamily="34" charset="0"/>
                <a:ea typeface="Verdana" pitchFamily="34" charset="0"/>
                <a:cs typeface="Verdana" pitchFamily="34" charset="0"/>
              </a:rPr>
              <a:t>.</a:t>
            </a:r>
            <a:endParaRPr lang="el-GR" dirty="0">
              <a:latin typeface="Verdana" pitchFamily="34" charset="0"/>
              <a:ea typeface="Verdana" pitchFamily="34" charset="0"/>
              <a:cs typeface="Verdana" pitchFamily="34" charset="0"/>
            </a:endParaRPr>
          </a:p>
        </p:txBody>
      </p:sp>
    </p:spTree>
  </p:cSld>
  <p:clrMapOvr>
    <a:masterClrMapping/>
  </p:clrMapOvr>
  <p:transition>
    <p:strips dir="l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graphicFrame>
        <p:nvGraphicFramePr>
          <p:cNvPr id="3074" name="Object 2"/>
          <p:cNvGraphicFramePr>
            <a:graphicFrameLocks noChangeAspect="1"/>
          </p:cNvGraphicFramePr>
          <p:nvPr/>
        </p:nvGraphicFramePr>
        <p:xfrm>
          <a:off x="1428728" y="0"/>
          <a:ext cx="6715172" cy="9502954"/>
        </p:xfrm>
        <a:graphic>
          <a:graphicData uri="http://schemas.openxmlformats.org/presentationml/2006/ole">
            <p:oleObj spid="_x0000_s3074" name="Acrobat Document" r:id="rId3" imgW="8096098" imgH="11458346" progId="AcroExch.Document.7">
              <p:embed/>
            </p:oleObj>
          </a:graphicData>
        </a:graphic>
      </p:graphicFrame>
    </p:spTree>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785786" y="1285860"/>
            <a:ext cx="8001056" cy="3500462"/>
          </a:xfrm>
        </p:spPr>
        <p:txBody>
          <a:bodyPr>
            <a:normAutofit fontScale="77500" lnSpcReduction="20000"/>
          </a:bodyPr>
          <a:lstStyle/>
          <a:p>
            <a:r>
              <a:rPr lang="el-GR" sz="3200" dirty="0" smtClean="0">
                <a:latin typeface="Verdana" pitchFamily="34" charset="0"/>
                <a:ea typeface="Verdana" pitchFamily="34" charset="0"/>
                <a:cs typeface="Verdana" pitchFamily="34" charset="0"/>
              </a:rPr>
              <a:t>Σύμφωνα με την ελληνική αστυνομία, ένοπλες συμμορίες μπαίνουν στη χώρα από την Αλβανία και τη Βουλγαρία για να επιδοθούν σε διαρρήξεις καθώς πολλοί Έλληνες έχουν αποσύρει τα χρήματά τους από την τράπεζα και τα κρύβουν στο σπίτι φοβούμενοι την χρεοκοπία της Ελλάδας. Την ώρα που η ελληνική οικονομία συρρικνώνεται κατά 7% τον χρόνο, ως και 300 μετανάστες μπαίνουν παράνομα στη χώρα καθημερινά από τον Έβρο.</a:t>
            </a:r>
            <a:endParaRPr lang="el-GR" dirty="0">
              <a:latin typeface="Verdana" pitchFamily="34" charset="0"/>
              <a:ea typeface="Verdana" pitchFamily="34" charset="0"/>
              <a:cs typeface="Verdana" pitchFamily="34" charset="0"/>
            </a:endParaRPr>
          </a:p>
        </p:txBody>
      </p:sp>
    </p:spTree>
  </p:cSld>
  <p:clrMapOvr>
    <a:masterClrMapping/>
  </p:clrMapOvr>
  <p:transition>
    <p:split orient="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214290"/>
            <a:ext cx="8786842" cy="857256"/>
          </a:xfrm>
        </p:spPr>
        <p:txBody>
          <a:bodyPr/>
          <a:lstStyle/>
          <a:p>
            <a:r>
              <a:rPr lang="el-GR" b="1" dirty="0" smtClean="0">
                <a:latin typeface="Verdana" pitchFamily="34" charset="0"/>
                <a:ea typeface="Verdana" pitchFamily="34" charset="0"/>
                <a:cs typeface="Verdana" pitchFamily="34" charset="0"/>
              </a:rPr>
              <a:t>Οι χώρες με την υψηλότερη εγκληματικότητα στον κόσμο</a:t>
            </a:r>
            <a:r>
              <a:rPr lang="en-US" dirty="0" smtClean="0">
                <a:latin typeface="Verdana" pitchFamily="34" charset="0"/>
                <a:ea typeface="Verdana" pitchFamily="34" charset="0"/>
                <a:cs typeface="Verdana" pitchFamily="34" charset="0"/>
              </a:rPr>
              <a:t>:</a:t>
            </a:r>
            <a:endParaRPr lang="el-GR" dirty="0">
              <a:latin typeface="Verdana" pitchFamily="34" charset="0"/>
              <a:ea typeface="Verdana" pitchFamily="34" charset="0"/>
              <a:cs typeface="Verdana" pitchFamily="34" charset="0"/>
            </a:endParaRPr>
          </a:p>
        </p:txBody>
      </p:sp>
      <p:sp>
        <p:nvSpPr>
          <p:cNvPr id="3" name="2 - Θέση περιεχομένου"/>
          <p:cNvSpPr>
            <a:spLocks noGrp="1"/>
          </p:cNvSpPr>
          <p:nvPr>
            <p:ph idx="1"/>
          </p:nvPr>
        </p:nvSpPr>
        <p:spPr>
          <a:xfrm>
            <a:off x="642910" y="1571612"/>
            <a:ext cx="7772400" cy="4572000"/>
          </a:xfrm>
        </p:spPr>
        <p:txBody>
          <a:bodyPr>
            <a:normAutofit fontScale="92500" lnSpcReduction="20000"/>
          </a:bodyPr>
          <a:lstStyle/>
          <a:p>
            <a:r>
              <a:rPr lang="el-GR" b="1" dirty="0" smtClean="0">
                <a:latin typeface="Verdana" pitchFamily="34" charset="0"/>
                <a:ea typeface="Verdana" pitchFamily="34" charset="0"/>
                <a:cs typeface="Verdana" pitchFamily="34" charset="0"/>
              </a:rPr>
              <a:t>ΖΙΜΠΑΜΠΟΥΕ</a:t>
            </a:r>
          </a:p>
          <a:p>
            <a:r>
              <a:rPr lang="el-GR" dirty="0" smtClean="0">
                <a:latin typeface="Verdana" pitchFamily="34" charset="0"/>
                <a:ea typeface="Verdana" pitchFamily="34" charset="0"/>
                <a:cs typeface="Verdana" pitchFamily="34" charset="0"/>
              </a:rPr>
              <a:t>15,1 θάνατοι ανά 100.000 άτομα</a:t>
            </a:r>
          </a:p>
          <a:p>
            <a:r>
              <a:rPr lang="el-GR" dirty="0" smtClean="0">
                <a:latin typeface="Verdana" pitchFamily="34" charset="0"/>
                <a:ea typeface="Verdana" pitchFamily="34" charset="0"/>
                <a:cs typeface="Verdana" pitchFamily="34" charset="0"/>
              </a:rPr>
              <a:t>33% σκοτώθηκαν από πυροβόλα όπλα</a:t>
            </a:r>
          </a:p>
          <a:p>
            <a:r>
              <a:rPr lang="el-GR" dirty="0" smtClean="0">
                <a:latin typeface="Verdana" pitchFamily="34" charset="0"/>
                <a:ea typeface="Verdana" pitchFamily="34" charset="0"/>
                <a:cs typeface="Verdana" pitchFamily="34" charset="0"/>
              </a:rPr>
              <a:t>Η πολιτική βία έχει γίνει “καθημερινότητα” στη Ζιμπάμπουε με τον πρόεδρο Ρόμπερτ </a:t>
            </a:r>
            <a:r>
              <a:rPr lang="el-GR" dirty="0" err="1" smtClean="0">
                <a:latin typeface="Verdana" pitchFamily="34" charset="0"/>
                <a:ea typeface="Verdana" pitchFamily="34" charset="0"/>
                <a:cs typeface="Verdana" pitchFamily="34" charset="0"/>
              </a:rPr>
              <a:t>Μουγκάμπε</a:t>
            </a:r>
            <a:r>
              <a:rPr lang="el-GR" dirty="0" smtClean="0">
                <a:latin typeface="Verdana" pitchFamily="34" charset="0"/>
                <a:ea typeface="Verdana" pitchFamily="34" charset="0"/>
                <a:cs typeface="Verdana" pitchFamily="34" charset="0"/>
              </a:rPr>
              <a:t> να επικροτεί τέτοιες συμπεριφορές και την οικονομική κατάρρευση που έφερε η εξαγορά κτημάτων από λευκούς γαιοκτήμονες και την ανεργία να ρίχνουν κι άλλο “λάδι στη φωτιά”.</a:t>
            </a:r>
          </a:p>
          <a:p>
            <a:pPr>
              <a:buNone/>
            </a:pPr>
            <a:endParaRPr lang="el-GR" dirty="0"/>
          </a:p>
        </p:txBody>
      </p:sp>
    </p:spTree>
  </p:cSld>
  <p:clrMapOvr>
    <a:masterClrMapping/>
  </p:clrMapOvr>
  <p:transition>
    <p:pull dir="l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928662" y="857232"/>
            <a:ext cx="7772400" cy="4572000"/>
          </a:xfrm>
        </p:spPr>
        <p:txBody>
          <a:bodyPr>
            <a:normAutofit fontScale="77500" lnSpcReduction="20000"/>
          </a:bodyPr>
          <a:lstStyle/>
          <a:p>
            <a:r>
              <a:rPr lang="el-GR" b="1" dirty="0" smtClean="0">
                <a:latin typeface="Verdana" pitchFamily="34" charset="0"/>
                <a:ea typeface="Verdana" pitchFamily="34" charset="0"/>
                <a:cs typeface="Verdana" pitchFamily="34" charset="0"/>
              </a:rPr>
              <a:t>ΙΡΑΚ</a:t>
            </a:r>
          </a:p>
          <a:p>
            <a:r>
              <a:rPr lang="el-GR" dirty="0" smtClean="0">
                <a:latin typeface="Verdana" pitchFamily="34" charset="0"/>
                <a:ea typeface="Verdana" pitchFamily="34" charset="0"/>
                <a:cs typeface="Verdana" pitchFamily="34" charset="0"/>
              </a:rPr>
              <a:t>18,6 δολοφονίες ανά 100.000 άτομα</a:t>
            </a:r>
          </a:p>
          <a:p>
            <a:r>
              <a:rPr lang="el-GR" dirty="0" smtClean="0">
                <a:latin typeface="Verdana" pitchFamily="34" charset="0"/>
                <a:ea typeface="Verdana" pitchFamily="34" charset="0"/>
                <a:cs typeface="Verdana" pitchFamily="34" charset="0"/>
              </a:rPr>
              <a:t>45 % σκοτώθηκαν από πυροβόλα όπλα</a:t>
            </a:r>
          </a:p>
          <a:p>
            <a:r>
              <a:rPr lang="el-GR" dirty="0" smtClean="0">
                <a:latin typeface="Verdana" pitchFamily="34" charset="0"/>
                <a:ea typeface="Verdana" pitchFamily="34" charset="0"/>
                <a:cs typeface="Verdana" pitchFamily="34" charset="0"/>
              </a:rPr>
              <a:t>Σχεδόν 8.000 άμαχοι σκοτώθηκαν κατά τους δύο πρώτους μήνες του πολέμου του Ιράκ. Από το 2003, ο αριθμός των αμάχων που σκοτώνονται κάθε μήνα έχει μειωθεί σημαντικά , αλλά αυτός ο πόλεμος ήταν ο πιο πολύνεκρος στα χρονικά. </a:t>
            </a:r>
          </a:p>
          <a:p>
            <a:r>
              <a:rPr lang="el-GR" dirty="0" err="1" smtClean="0">
                <a:latin typeface="Verdana" pitchFamily="34" charset="0"/>
                <a:ea typeface="Verdana" pitchFamily="34" charset="0"/>
                <a:cs typeface="Verdana" pitchFamily="34" charset="0"/>
              </a:rPr>
              <a:t>To</a:t>
            </a:r>
            <a:r>
              <a:rPr lang="el-GR" dirty="0" smtClean="0">
                <a:latin typeface="Verdana" pitchFamily="34" charset="0"/>
                <a:ea typeface="Verdana" pitchFamily="34" charset="0"/>
                <a:cs typeface="Verdana" pitchFamily="34" charset="0"/>
              </a:rPr>
              <a:t> ποσοστό θνησιμότητας παρέμεινε σχετικά χαμηλό από το 2008 έως το 2012, αλλά παρουσιάστηκε αύξηση το 2013 με την άνοδο του ισλαμικού κράτους. Περίπου 1.351 Ιρακινοί πολίτες σκοτώθηκαν κάθε μήνα του 2014.</a:t>
            </a:r>
          </a:p>
          <a:p>
            <a:pPr>
              <a:buNone/>
            </a:pPr>
            <a:endParaRPr lang="el-GR" dirty="0"/>
          </a:p>
        </p:txBody>
      </p:sp>
    </p:spTree>
  </p:cSld>
  <p:clrMapOvr>
    <a:masterClrMapping/>
  </p:clrMapOvr>
  <p:transition>
    <p:pull dir="l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endParaRPr lang="el-GR"/>
          </a:p>
        </p:txBody>
      </p:sp>
      <p:pic>
        <p:nvPicPr>
          <p:cNvPr id="45058" name="Picture 2" descr="C:\Users\g\Desktop\iraq-640x400.jpg"/>
          <p:cNvPicPr>
            <a:picLocks noChangeAspect="1" noChangeArrowheads="1"/>
          </p:cNvPicPr>
          <p:nvPr/>
        </p:nvPicPr>
        <p:blipFill>
          <a:blip r:embed="rId2"/>
          <a:srcRect/>
          <a:stretch>
            <a:fillRect/>
          </a:stretch>
        </p:blipFill>
        <p:spPr bwMode="auto">
          <a:xfrm>
            <a:off x="1428728" y="1357298"/>
            <a:ext cx="6286500" cy="3933825"/>
          </a:xfrm>
          <a:prstGeom prst="rect">
            <a:avLst/>
          </a:prstGeom>
          <a:noFill/>
        </p:spPr>
      </p:pic>
    </p:spTree>
  </p:cSld>
  <p:clrMapOvr>
    <a:masterClrMapping/>
  </p:clrMapOvr>
  <p:transition>
    <p:pull dir="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928662" y="928670"/>
            <a:ext cx="7772400" cy="4572000"/>
          </a:xfrm>
        </p:spPr>
        <p:txBody>
          <a:bodyPr>
            <a:normAutofit fontScale="85000" lnSpcReduction="20000"/>
          </a:bodyPr>
          <a:lstStyle/>
          <a:p>
            <a:r>
              <a:rPr lang="el-GR" b="1" dirty="0" smtClean="0">
                <a:latin typeface="Verdana" pitchFamily="34" charset="0"/>
                <a:ea typeface="Verdana" pitchFamily="34" charset="0"/>
                <a:cs typeface="Verdana" pitchFamily="34" charset="0"/>
              </a:rPr>
              <a:t>ΠΑΝΑΜΑΣ</a:t>
            </a:r>
          </a:p>
          <a:p>
            <a:r>
              <a:rPr lang="el-GR" dirty="0" smtClean="0">
                <a:latin typeface="Verdana" pitchFamily="34" charset="0"/>
                <a:ea typeface="Verdana" pitchFamily="34" charset="0"/>
                <a:cs typeface="Verdana" pitchFamily="34" charset="0"/>
              </a:rPr>
              <a:t>19,3 δολοφονίες ανά 100.000 άτομα</a:t>
            </a:r>
          </a:p>
          <a:p>
            <a:r>
              <a:rPr lang="el-GR" dirty="0" smtClean="0">
                <a:latin typeface="Verdana" pitchFamily="34" charset="0"/>
                <a:ea typeface="Verdana" pitchFamily="34" charset="0"/>
                <a:cs typeface="Verdana" pitchFamily="34" charset="0"/>
              </a:rPr>
              <a:t>80 % σκοτώθηκαν από πυροβόλα όπλα</a:t>
            </a:r>
          </a:p>
          <a:p>
            <a:r>
              <a:rPr lang="el-GR" dirty="0" smtClean="0">
                <a:latin typeface="Verdana" pitchFamily="34" charset="0"/>
                <a:ea typeface="Verdana" pitchFamily="34" charset="0"/>
                <a:cs typeface="Verdana" pitchFamily="34" charset="0"/>
              </a:rPr>
              <a:t>Οι συμμορίες του Παναμά και των διακινητών ναρκωτικών είναι υπεύθυνες για περίπου το 23% των ανθρωποκτονιών κάθε χρόνο, σύμφωνα με έρευνα  του Γνωμοδοτικού Συμβουλίου Ασφαλείας  (OSAC). Η χώρα, όμως, εξακολουθεί να είναι ασφαλέστερη από άλλες χώρες της Κεντρικής Αμερικής, όπως η Ονδούρα και η Γουατεμάλα </a:t>
            </a:r>
          </a:p>
          <a:p>
            <a:pPr>
              <a:buNone/>
            </a:pPr>
            <a:endParaRPr lang="el-GR" dirty="0"/>
          </a:p>
        </p:txBody>
      </p:sp>
    </p:spTree>
  </p:cSld>
  <p:clrMapOvr>
    <a:masterClrMapping/>
  </p:clrMapOvr>
  <p:transition>
    <p:circl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Verdana" pitchFamily="34" charset="0"/>
                <a:ea typeface="Verdana" pitchFamily="34" charset="0"/>
                <a:cs typeface="Verdana" pitchFamily="34" charset="0"/>
              </a:rPr>
              <a:t>ΣΩΦΡΟΝΙΣΜΟΣ</a:t>
            </a:r>
            <a:endParaRPr lang="el-GR" dirty="0">
              <a:latin typeface="Verdana" pitchFamily="34" charset="0"/>
              <a:ea typeface="Verdana" pitchFamily="34" charset="0"/>
              <a:cs typeface="Verdana" pitchFamily="34" charset="0"/>
            </a:endParaRPr>
          </a:p>
        </p:txBody>
      </p:sp>
      <p:sp>
        <p:nvSpPr>
          <p:cNvPr id="3" name="2 - Θέση περιεχομένου"/>
          <p:cNvSpPr>
            <a:spLocks noGrp="1"/>
          </p:cNvSpPr>
          <p:nvPr>
            <p:ph idx="1"/>
          </p:nvPr>
        </p:nvSpPr>
        <p:spPr>
          <a:xfrm>
            <a:off x="500034" y="1142984"/>
            <a:ext cx="8001056" cy="5857916"/>
          </a:xfrm>
        </p:spPr>
        <p:txBody>
          <a:bodyPr>
            <a:normAutofit fontScale="55000" lnSpcReduction="20000"/>
          </a:bodyPr>
          <a:lstStyle/>
          <a:p>
            <a:r>
              <a:rPr lang="el-GR" dirty="0" smtClean="0">
                <a:latin typeface="Verdana" pitchFamily="34" charset="0"/>
                <a:ea typeface="Verdana" pitchFamily="34" charset="0"/>
                <a:cs typeface="Verdana" pitchFamily="34" charset="0"/>
              </a:rPr>
              <a:t>Ο Φραντς Κάφκα στη σκιαγραφία του σύγχρονου ανθρώπου παρουσιάζει το άτομο, που προσπαθεί μάταια να βρει διέξοδο και λύτρωση. Ο άνθρωπος βρίσκεται μετέωρος </a:t>
            </a:r>
            <a:r>
              <a:rPr lang="el-GR" i="1" dirty="0" smtClean="0">
                <a:latin typeface="Verdana" pitchFamily="34" charset="0"/>
                <a:ea typeface="Verdana" pitchFamily="34" charset="0"/>
                <a:cs typeface="Verdana" pitchFamily="34" charset="0"/>
              </a:rPr>
              <a:t>ανάμεσα </a:t>
            </a:r>
            <a:r>
              <a:rPr lang="el-GR" dirty="0" smtClean="0">
                <a:latin typeface="Verdana" pitchFamily="34" charset="0"/>
                <a:ea typeface="Verdana" pitchFamily="34" charset="0"/>
                <a:cs typeface="Verdana" pitchFamily="34" charset="0"/>
              </a:rPr>
              <a:t>στο άλυτο πρόβλημα της εκλογής, όπου τ' αντίθετα συμπίπτουν: η ελευθερία και η φυλακή. Κάθε εκλογή έχει μέσα της το στοιχείο της έπαρσης και της ενοχής. Η ενοχή όμως τιμωρείται και, για ν' αποφέρει θετικά για το κοινωνικό σύνολο αποτελέσματα, είναι απαραίτητη η φόρτιση της τιμωρίας μ' ένα στοιχείο σωφρονισμού για τον κατηγορούμενο και παραδειγματισμού για τους άλλους.</a:t>
            </a:r>
          </a:p>
          <a:p>
            <a:r>
              <a:rPr lang="el-GR" dirty="0" smtClean="0">
                <a:latin typeface="Verdana" pitchFamily="34" charset="0"/>
                <a:ea typeface="Verdana" pitchFamily="34" charset="0"/>
                <a:cs typeface="Verdana" pitchFamily="34" charset="0"/>
              </a:rPr>
              <a:t>Αυτό είναι μια εκπεφρασμένη από παλιά άποψη, την οποία ανέπτυξε διεξοδικά ο περίφημος Ιταλός ποινικολόγος </a:t>
            </a:r>
            <a:r>
              <a:rPr lang="el-GR" dirty="0" err="1" smtClean="0">
                <a:latin typeface="Verdana" pitchFamily="34" charset="0"/>
                <a:ea typeface="Verdana" pitchFamily="34" charset="0"/>
                <a:cs typeface="Verdana" pitchFamily="34" charset="0"/>
              </a:rPr>
              <a:t>Τσεζάρε</a:t>
            </a:r>
            <a:r>
              <a:rPr lang="el-GR" dirty="0" smtClean="0">
                <a:latin typeface="Verdana" pitchFamily="34" charset="0"/>
                <a:ea typeface="Verdana" pitchFamily="34" charset="0"/>
                <a:cs typeface="Verdana" pitchFamily="34" charset="0"/>
              </a:rPr>
              <a:t> </a:t>
            </a:r>
            <a:r>
              <a:rPr lang="el-GR" dirty="0" err="1" smtClean="0">
                <a:latin typeface="Verdana" pitchFamily="34" charset="0"/>
                <a:ea typeface="Verdana" pitchFamily="34" charset="0"/>
                <a:cs typeface="Verdana" pitchFamily="34" charset="0"/>
              </a:rPr>
              <a:t>Μπεκαρία</a:t>
            </a:r>
            <a:r>
              <a:rPr lang="el-GR" dirty="0" smtClean="0">
                <a:latin typeface="Verdana" pitchFamily="34" charset="0"/>
                <a:ea typeface="Verdana" pitchFamily="34" charset="0"/>
                <a:cs typeface="Verdana" pitchFamily="34" charset="0"/>
              </a:rPr>
              <a:t> με το έργο του «Περί εγκλημάτων και ποινών». Σκοπός της ποινής, γράφει ο </a:t>
            </a:r>
            <a:r>
              <a:rPr lang="el-GR" dirty="0" err="1" smtClean="0">
                <a:latin typeface="Verdana" pitchFamily="34" charset="0"/>
                <a:ea typeface="Verdana" pitchFamily="34" charset="0"/>
                <a:cs typeface="Verdana" pitchFamily="34" charset="0"/>
              </a:rPr>
              <a:t>Μπεκαρία</a:t>
            </a:r>
            <a:r>
              <a:rPr lang="el-GR" dirty="0" smtClean="0">
                <a:latin typeface="Verdana" pitchFamily="34" charset="0"/>
                <a:ea typeface="Verdana" pitchFamily="34" charset="0"/>
                <a:cs typeface="Verdana" pitchFamily="34" charset="0"/>
              </a:rPr>
              <a:t>, δεν είναι η εκδίκηση, </a:t>
            </a:r>
            <a:r>
              <a:rPr lang="el-GR" dirty="0" err="1" smtClean="0">
                <a:latin typeface="Verdana" pitchFamily="34" charset="0"/>
                <a:ea typeface="Verdana" pitchFamily="34" charset="0"/>
                <a:cs typeface="Verdana" pitchFamily="34" charset="0"/>
              </a:rPr>
              <a:t>αλλ</a:t>
            </a:r>
            <a:r>
              <a:rPr lang="el-GR" dirty="0" smtClean="0">
                <a:latin typeface="Verdana" pitchFamily="34" charset="0"/>
                <a:ea typeface="Verdana" pitchFamily="34" charset="0"/>
                <a:cs typeface="Verdana" pitchFamily="34" charset="0"/>
              </a:rPr>
              <a:t>' ο σωφρονισμός αυτού που διέπραξε το αδίκημα και ο παραδειγματισμός των άλλων. Άρα, ο σκοπός της ποινής είναι η πρόληψη υπό δύο έννοιες: </a:t>
            </a:r>
            <a:r>
              <a:rPr lang="el-GR" b="1" dirty="0" smtClean="0">
                <a:latin typeface="Verdana" pitchFamily="34" charset="0"/>
                <a:ea typeface="Verdana" pitchFamily="34" charset="0"/>
                <a:cs typeface="Verdana" pitchFamily="34" charset="0"/>
              </a:rPr>
              <a:t>γενική πρόληψη </a:t>
            </a:r>
            <a:r>
              <a:rPr lang="el-GR" dirty="0" smtClean="0">
                <a:latin typeface="Verdana" pitchFamily="34" charset="0"/>
                <a:ea typeface="Verdana" pitchFamily="34" charset="0"/>
                <a:cs typeface="Verdana" pitchFamily="34" charset="0"/>
              </a:rPr>
              <a:t>του κακού, δηλαδή ν' αποτρέψει πολλούς άλλους από το να θελήσουν ν' αδικήσουν (σωφρονισμός) και </a:t>
            </a:r>
            <a:r>
              <a:rPr lang="el-GR" b="1" dirty="0" smtClean="0">
                <a:latin typeface="Verdana" pitchFamily="34" charset="0"/>
                <a:ea typeface="Verdana" pitchFamily="34" charset="0"/>
                <a:cs typeface="Verdana" pitchFamily="34" charset="0"/>
              </a:rPr>
              <a:t>ειδική πρόληψη, </a:t>
            </a:r>
            <a:r>
              <a:rPr lang="el-GR" dirty="0" err="1" smtClean="0">
                <a:latin typeface="Verdana" pitchFamily="34" charset="0"/>
                <a:ea typeface="Verdana" pitchFamily="34" charset="0"/>
                <a:cs typeface="Verdana" pitchFamily="34" charset="0"/>
              </a:rPr>
              <a:t>ν'αποτρέψει</a:t>
            </a:r>
            <a:r>
              <a:rPr lang="el-GR" dirty="0" smtClean="0">
                <a:latin typeface="Verdana" pitchFamily="34" charset="0"/>
                <a:ea typeface="Verdana" pitchFamily="34" charset="0"/>
                <a:cs typeface="Verdana" pitchFamily="34" charset="0"/>
              </a:rPr>
              <a:t>, δηλαδή, το συγκεκριμένο άτομο από το να </a:t>
            </a:r>
            <a:r>
              <a:rPr lang="el-GR" dirty="0" err="1" smtClean="0">
                <a:latin typeface="Verdana" pitchFamily="34" charset="0"/>
                <a:ea typeface="Verdana" pitchFamily="34" charset="0"/>
                <a:cs typeface="Verdana" pitchFamily="34" charset="0"/>
              </a:rPr>
              <a:t>ξαναεγκληματήσει</a:t>
            </a:r>
            <a:r>
              <a:rPr lang="el-GR" dirty="0" smtClean="0">
                <a:latin typeface="Verdana" pitchFamily="34" charset="0"/>
                <a:ea typeface="Verdana" pitchFamily="34" charset="0"/>
                <a:cs typeface="Verdana" pitchFamily="34" charset="0"/>
              </a:rPr>
              <a:t>. Από τα παραπάνω γίνεται σαφές ότι οποιαδήποτε κι αν είναι τα ελατήρια, που ώθησαν το άτομο που </a:t>
            </a:r>
            <a:r>
              <a:rPr lang="el-GR" dirty="0" err="1" smtClean="0">
                <a:latin typeface="Verdana" pitchFamily="34" charset="0"/>
                <a:ea typeface="Verdana" pitchFamily="34" charset="0"/>
                <a:cs typeface="Verdana" pitchFamily="34" charset="0"/>
              </a:rPr>
              <a:t>διέ</a:t>
            </a:r>
            <a:r>
              <a:rPr lang="el-GR" dirty="0" smtClean="0">
                <a:latin typeface="Verdana" pitchFamily="34" charset="0"/>
                <a:ea typeface="Verdana" pitchFamily="34" charset="0"/>
                <a:cs typeface="Verdana" pitchFamily="34" charset="0"/>
              </a:rPr>
              <a:t>-</a:t>
            </a:r>
            <a:r>
              <a:rPr lang="el-GR" dirty="0" err="1" smtClean="0">
                <a:latin typeface="Verdana" pitchFamily="34" charset="0"/>
                <a:ea typeface="Verdana" pitchFamily="34" charset="0"/>
                <a:cs typeface="Verdana" pitchFamily="34" charset="0"/>
              </a:rPr>
              <a:t>πραξε</a:t>
            </a:r>
            <a:r>
              <a:rPr lang="el-GR" dirty="0" smtClean="0">
                <a:latin typeface="Verdana" pitchFamily="34" charset="0"/>
                <a:ea typeface="Verdana" pitchFamily="34" charset="0"/>
                <a:cs typeface="Verdana" pitchFamily="34" charset="0"/>
              </a:rPr>
              <a:t> το αδίκημα —έστω κι αν αυτά δε φαίνονται άμεσα—, η ποινή που θα του επιβληθεί είναι αναγκαίο να έχει έναν εξαγνιστικό, καθαρτικό χαρακτήρα, μ' άλλα λόγια να παίξει ένα ρόλο νουθέτησης κι όχι να φορτίζεται με το στοιχείο της εκδίκησης, γιατί τότε πια η τιμωρία παύει να είναι ποινή. </a:t>
            </a:r>
          </a:p>
          <a:p>
            <a:endParaRPr lang="el-GR" dirty="0"/>
          </a:p>
        </p:txBody>
      </p:sp>
    </p:spTree>
  </p:cSld>
  <p:clrMapOvr>
    <a:masterClrMapping/>
  </p:clrMapOvr>
  <p:transition>
    <p:dissolv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85728"/>
            <a:ext cx="8715404" cy="1143008"/>
          </a:xfrm>
        </p:spPr>
        <p:txBody>
          <a:bodyPr/>
          <a:lstStyle/>
          <a:p>
            <a:r>
              <a:rPr lang="el-GR" dirty="0" smtClean="0">
                <a:solidFill>
                  <a:schemeClr val="tx1"/>
                </a:solidFill>
                <a:latin typeface="Verdana" pitchFamily="34" charset="0"/>
                <a:ea typeface="Verdana" pitchFamily="34" charset="0"/>
                <a:cs typeface="Verdana" pitchFamily="34" charset="0"/>
              </a:rPr>
              <a:t>ΠΡΟΤΑΣΕΙΣ ΓΙΑ ΤΗΝ ΒΕΛΤΙΩΣΗ ΤΟΥ ΣΩΦΡΟΝΙΣΤΙΚΟΥ ΣΥΣΤΗΜΑΤΟΣ</a:t>
            </a:r>
            <a:endParaRPr lang="el-GR" dirty="0">
              <a:latin typeface="Verdana" pitchFamily="34" charset="0"/>
              <a:ea typeface="Verdana" pitchFamily="34" charset="0"/>
              <a:cs typeface="Verdana" pitchFamily="34" charset="0"/>
            </a:endParaRPr>
          </a:p>
        </p:txBody>
      </p:sp>
      <p:sp>
        <p:nvSpPr>
          <p:cNvPr id="3" name="2 - Θέση περιεχομένου"/>
          <p:cNvSpPr>
            <a:spLocks noGrp="1"/>
          </p:cNvSpPr>
          <p:nvPr>
            <p:ph idx="1"/>
          </p:nvPr>
        </p:nvSpPr>
        <p:spPr>
          <a:xfrm>
            <a:off x="642910" y="2143116"/>
            <a:ext cx="8043890" cy="4212444"/>
          </a:xfrm>
        </p:spPr>
        <p:txBody>
          <a:bodyPr>
            <a:normAutofit fontScale="85000" lnSpcReduction="20000"/>
          </a:bodyPr>
          <a:lstStyle/>
          <a:p>
            <a:pPr marL="457200" indent="-457200">
              <a:buSzPct val="80000"/>
              <a:buFont typeface="Wingdings" pitchFamily="2" charset="2"/>
              <a:buAutoNum type="arabicPeriod"/>
            </a:pPr>
            <a:r>
              <a:rPr lang="el-GR" dirty="0" smtClean="0">
                <a:latin typeface="Verdana" pitchFamily="34" charset="0"/>
                <a:ea typeface="Verdana" pitchFamily="34" charset="0"/>
                <a:cs typeface="Verdana" pitchFamily="34" charset="0"/>
              </a:rPr>
              <a:t>Ο επαναπροσδιορισμός του ρόλου και της λειτουργίας της Ελληνικής Αστυνομίας ως κατεξοχήν φορέα παροχής ασφάλειας.</a:t>
            </a:r>
          </a:p>
          <a:p>
            <a:pPr marL="457200" indent="-457200">
              <a:buSzPct val="80000"/>
              <a:buFont typeface="Wingdings" pitchFamily="2" charset="2"/>
              <a:buAutoNum type="arabicPeriod"/>
            </a:pPr>
            <a:r>
              <a:rPr lang="el-GR" dirty="0" smtClean="0">
                <a:latin typeface="Verdana" pitchFamily="34" charset="0"/>
                <a:ea typeface="Verdana" pitchFamily="34" charset="0"/>
                <a:cs typeface="Verdana" pitchFamily="34" charset="0"/>
              </a:rPr>
              <a:t>Η μεταρρύθμιση στη δομή και την οργάνωση του Σώματος.</a:t>
            </a:r>
          </a:p>
          <a:p>
            <a:pPr marL="457200" indent="-457200">
              <a:buSzPct val="80000"/>
              <a:buFont typeface="Wingdings" pitchFamily="2" charset="2"/>
              <a:buAutoNum type="arabicPeriod"/>
            </a:pPr>
            <a:r>
              <a:rPr lang="el-GR" dirty="0" smtClean="0">
                <a:latin typeface="Verdana" pitchFamily="34" charset="0"/>
                <a:ea typeface="Verdana" pitchFamily="34" charset="0"/>
                <a:cs typeface="Verdana" pitchFamily="34" charset="0"/>
              </a:rPr>
              <a:t> Η αποκατάσταση της σχέσης εμπιστοσύνης και συνεργασίας των πολιτών με τους θεσμικούς φορείς ελέγχου του εγκλήματος .</a:t>
            </a:r>
          </a:p>
          <a:p>
            <a:pPr marL="457200" indent="-457200">
              <a:buSzPct val="80000"/>
              <a:buFont typeface="Wingdings" pitchFamily="2" charset="2"/>
              <a:buAutoNum type="arabicPeriod"/>
            </a:pPr>
            <a:r>
              <a:rPr lang="el-GR" dirty="0" smtClean="0">
                <a:latin typeface="Verdana" pitchFamily="34" charset="0"/>
                <a:ea typeface="Verdana" pitchFamily="34" charset="0"/>
                <a:cs typeface="Verdana" pitchFamily="34" charset="0"/>
              </a:rPr>
              <a:t>Η προσπάθεια για ποσοτική και ποιοτική καταγραφή της εγκληματικότητας στις πραγματικές της διαστάσεις .</a:t>
            </a:r>
          </a:p>
          <a:p>
            <a:pPr>
              <a:buNone/>
            </a:pPr>
            <a:endParaRPr lang="el-GR" dirty="0"/>
          </a:p>
        </p:txBody>
      </p:sp>
    </p:spTree>
  </p:cSld>
  <p:clrMapOvr>
    <a:masterClrMapping/>
  </p:clrMapOvr>
  <p:transition>
    <p:pull dir="l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785786" y="571480"/>
            <a:ext cx="7915276" cy="4929190"/>
          </a:xfrm>
        </p:spPr>
        <p:txBody>
          <a:bodyPr>
            <a:normAutofit fontScale="70000" lnSpcReduction="20000"/>
          </a:bodyPr>
          <a:lstStyle/>
          <a:p>
            <a:pPr marL="457200" indent="-457200">
              <a:buFont typeface="Wingdings" pitchFamily="2" charset="2"/>
              <a:buNone/>
            </a:pPr>
            <a:r>
              <a:rPr lang="el-GR" dirty="0" smtClean="0"/>
              <a:t>        </a:t>
            </a:r>
            <a:r>
              <a:rPr lang="el-GR" dirty="0" smtClean="0">
                <a:latin typeface="Verdana" pitchFamily="34" charset="0"/>
                <a:ea typeface="Verdana" pitchFamily="34" charset="0"/>
                <a:cs typeface="Verdana" pitchFamily="34" charset="0"/>
              </a:rPr>
              <a:t>Στις προσπάθειες που καταβάλει η Πολιτεία για τον εκσυγχρονισμό των διωκτικών αρχών και την καλύτερη αντιμετώπιση της εγκληματικότητας είναι απαραίτητα:</a:t>
            </a:r>
          </a:p>
          <a:p>
            <a:pPr marL="457200" indent="-457200">
              <a:buFont typeface="Wingdings" pitchFamily="2" charset="2"/>
              <a:buAutoNum type="arabicPeriod"/>
            </a:pPr>
            <a:r>
              <a:rPr lang="el-GR" dirty="0" smtClean="0">
                <a:latin typeface="Verdana" pitchFamily="34" charset="0"/>
                <a:ea typeface="Verdana" pitchFamily="34" charset="0"/>
                <a:cs typeface="Verdana" pitchFamily="34" charset="0"/>
              </a:rPr>
              <a:t> Η προσαρμογή των διεθνών προτύπων στις ανάγκες και τις ιδιαιτερότητες της Ελληνικής περίπτωσης .</a:t>
            </a:r>
          </a:p>
          <a:p>
            <a:pPr marL="457200" indent="-457200">
              <a:buFont typeface="Wingdings" pitchFamily="2" charset="2"/>
              <a:buAutoNum type="arabicPeriod"/>
            </a:pPr>
            <a:r>
              <a:rPr lang="el-GR" dirty="0" smtClean="0">
                <a:latin typeface="Verdana" pitchFamily="34" charset="0"/>
                <a:ea typeface="Verdana" pitchFamily="34" charset="0"/>
                <a:cs typeface="Verdana" pitchFamily="34" charset="0"/>
              </a:rPr>
              <a:t>Η αλλαγή της νομοθεσίας αναφορικά με τη χρήση των όπλων από τους αστυνομικούς, </a:t>
            </a:r>
          </a:p>
          <a:p>
            <a:pPr marL="457200" indent="-457200">
              <a:buFont typeface="Wingdings" pitchFamily="2" charset="2"/>
              <a:buAutoNum type="arabicPeriod"/>
            </a:pPr>
            <a:r>
              <a:rPr lang="el-GR" dirty="0" smtClean="0">
                <a:latin typeface="Verdana" pitchFamily="34" charset="0"/>
                <a:ea typeface="Verdana" pitchFamily="34" charset="0"/>
                <a:cs typeface="Verdana" pitchFamily="34" charset="0"/>
              </a:rPr>
              <a:t>Η δημιουργία ειδικών ομάδων δίωξης με εξειδίκευση σε ιδιαίτερα εγκλήματα.</a:t>
            </a:r>
          </a:p>
          <a:p>
            <a:pPr marL="457200" indent="-457200">
              <a:buFont typeface="Wingdings" pitchFamily="2" charset="2"/>
              <a:buAutoNum type="arabicPeriod"/>
            </a:pPr>
            <a:r>
              <a:rPr lang="el-GR" dirty="0" smtClean="0">
                <a:latin typeface="Verdana" pitchFamily="34" charset="0"/>
                <a:ea typeface="Verdana" pitchFamily="34" charset="0"/>
                <a:cs typeface="Verdana" pitchFamily="34" charset="0"/>
              </a:rPr>
              <a:t>Η ενίσχυση των πεζών αστυνομικών περιπολιών.</a:t>
            </a:r>
          </a:p>
          <a:p>
            <a:pPr marL="457200" indent="-457200">
              <a:buFont typeface="Wingdings" pitchFamily="2" charset="2"/>
              <a:buAutoNum type="arabicPeriod"/>
            </a:pPr>
            <a:r>
              <a:rPr lang="el-GR" dirty="0" smtClean="0">
                <a:latin typeface="Verdana" pitchFamily="34" charset="0"/>
                <a:ea typeface="Verdana" pitchFamily="34" charset="0"/>
                <a:cs typeface="Verdana" pitchFamily="34" charset="0"/>
              </a:rPr>
              <a:t>Η πρόσληψη επιστημονικού προσωπικού.</a:t>
            </a:r>
          </a:p>
          <a:p>
            <a:pPr marL="457200" indent="-457200">
              <a:buFont typeface="Wingdings" pitchFamily="2" charset="2"/>
              <a:buAutoNum type="arabicPeriod"/>
            </a:pPr>
            <a:r>
              <a:rPr lang="el-GR" dirty="0" smtClean="0">
                <a:latin typeface="Verdana" pitchFamily="34" charset="0"/>
                <a:ea typeface="Verdana" pitchFamily="34" charset="0"/>
                <a:cs typeface="Verdana" pitchFamily="34" charset="0"/>
              </a:rPr>
              <a:t>Η ορθολογική κατανομή του έμψυχου δυναμικού στην Ελληνική Επικράτεια με βάση τις ανάγκες της κάθε περιοχής για αστυνόμευση. </a:t>
            </a:r>
          </a:p>
          <a:p>
            <a:endParaRPr lang="el-GR" dirty="0"/>
          </a:p>
        </p:txBody>
      </p:sp>
    </p:spTree>
  </p:cSld>
  <p:clrMapOvr>
    <a:masterClrMapping/>
  </p:clrMapOvr>
  <p:transition>
    <p:split orient="ver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28662" y="500042"/>
            <a:ext cx="7772400" cy="914400"/>
          </a:xfrm>
        </p:spPr>
        <p:txBody>
          <a:bodyPr/>
          <a:lstStyle/>
          <a:p>
            <a:r>
              <a:rPr lang="el-GR" dirty="0" smtClean="0">
                <a:latin typeface="Verdana" pitchFamily="34" charset="0"/>
                <a:ea typeface="Verdana" pitchFamily="34" charset="0"/>
                <a:cs typeface="Verdana" pitchFamily="34" charset="0"/>
              </a:rPr>
              <a:t>ΚΑΚΟΥΡΓΗΜΑ</a:t>
            </a:r>
            <a:r>
              <a:rPr lang="en-US" dirty="0" smtClean="0">
                <a:latin typeface="Verdana" pitchFamily="34" charset="0"/>
                <a:ea typeface="Verdana" pitchFamily="34" charset="0"/>
                <a:cs typeface="Verdana" pitchFamily="34" charset="0"/>
              </a:rPr>
              <a:t>:</a:t>
            </a:r>
            <a:endParaRPr lang="el-GR" dirty="0">
              <a:latin typeface="Verdana" pitchFamily="34" charset="0"/>
              <a:ea typeface="Verdana" pitchFamily="34" charset="0"/>
              <a:cs typeface="Verdana" pitchFamily="34" charset="0"/>
            </a:endParaRPr>
          </a:p>
        </p:txBody>
      </p:sp>
      <p:sp>
        <p:nvSpPr>
          <p:cNvPr id="3" name="2 - Θέση περιεχομένου"/>
          <p:cNvSpPr>
            <a:spLocks noGrp="1"/>
          </p:cNvSpPr>
          <p:nvPr>
            <p:ph idx="1"/>
          </p:nvPr>
        </p:nvSpPr>
        <p:spPr>
          <a:xfrm>
            <a:off x="928662" y="1285860"/>
            <a:ext cx="7772400" cy="4572000"/>
          </a:xfrm>
        </p:spPr>
        <p:txBody>
          <a:bodyPr>
            <a:normAutofit fontScale="70000" lnSpcReduction="20000"/>
          </a:bodyPr>
          <a:lstStyle/>
          <a:p>
            <a:r>
              <a:rPr lang="el-GR" dirty="0" smtClean="0">
                <a:latin typeface="Verdana" pitchFamily="34" charset="0"/>
                <a:ea typeface="Verdana" pitchFamily="34" charset="0"/>
                <a:cs typeface="Verdana" pitchFamily="34" charset="0"/>
              </a:rPr>
              <a:t>Ως </a:t>
            </a:r>
            <a:r>
              <a:rPr lang="el-GR" b="1" dirty="0" smtClean="0">
                <a:latin typeface="Verdana" pitchFamily="34" charset="0"/>
                <a:ea typeface="Verdana" pitchFamily="34" charset="0"/>
                <a:cs typeface="Verdana" pitchFamily="34" charset="0"/>
              </a:rPr>
              <a:t>κακούργημα</a:t>
            </a:r>
            <a:r>
              <a:rPr lang="el-GR" dirty="0" smtClean="0">
                <a:latin typeface="Verdana" pitchFamily="34" charset="0"/>
                <a:ea typeface="Verdana" pitchFamily="34" charset="0"/>
                <a:cs typeface="Verdana" pitchFamily="34" charset="0"/>
              </a:rPr>
              <a:t> χαρακτηρίζεται το έγκλημα εκείνο που τιμωρείται από το νόμο με ποινή κάθειρξης τουλάχιστον πέντε ετών. Στα κακουργήματα η φυλάκιση ονομάζεται κάθειρξη. Τα κακουργήματα δικάζονται από το Μικτό Ορκωτό Δικαστήριο ή από το Τριμελές Εφετείο. Το Μικτό Ορκωτό Δικαστήριο αποτελείται από έναν (ή μία) Πρόεδρο Πρωτοδικών ως πρόεδρο, δύο Πρωτοδίκες και τέσσερις ενόρκους ως μέλη. Κατ' έφεση (σε δεύτερο βαθμό) τα κακουργήματα που υπάγονται στο ΜΟΔ δικάζονται από το Μικτό Ορκωτό Εφετείο, που αποτελείται από έναν Πρόεδρο Εφετών, δύο Εφέτες και τέσσερις ενόρκους. Τα κακουργήματα που υπάγονται στο Τριμελές Εφετείο δικάζονται κατ' έφεση από το Πενταμελές Εφετείο, αποτελούμενο από έναν (ή μία) Πρόεδρο Εφετών ως πρόεδρο και τέσσερις Εφέτες ως μέλη.</a:t>
            </a:r>
            <a:endParaRPr lang="el-GR" dirty="0">
              <a:latin typeface="Verdana" pitchFamily="34" charset="0"/>
              <a:ea typeface="Verdana" pitchFamily="34" charset="0"/>
              <a:cs typeface="Verdana" pitchFamily="34" charset="0"/>
            </a:endParaRPr>
          </a:p>
        </p:txBody>
      </p:sp>
    </p:spTree>
  </p:cSld>
  <p:clrMapOvr>
    <a:masterClrMapping/>
  </p:clrMapOvr>
  <p:transition>
    <p:pull dir="l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714348" y="428604"/>
            <a:ext cx="8072494" cy="5786478"/>
          </a:xfrm>
        </p:spPr>
        <p:txBody>
          <a:bodyPr>
            <a:normAutofit fontScale="62500" lnSpcReduction="20000"/>
          </a:bodyPr>
          <a:lstStyle/>
          <a:p>
            <a:pPr marL="457200" indent="-457200">
              <a:lnSpc>
                <a:spcPct val="90000"/>
              </a:lnSpc>
              <a:buFont typeface="Wingdings" pitchFamily="2" charset="2"/>
              <a:buAutoNum type="arabicPeriod" startAt="7"/>
            </a:pPr>
            <a:r>
              <a:rPr lang="el-GR" sz="2800" dirty="0" smtClean="0">
                <a:latin typeface="Verdana" pitchFamily="34" charset="0"/>
                <a:ea typeface="Verdana" pitchFamily="34" charset="0"/>
                <a:cs typeface="Verdana" pitchFamily="34" charset="0"/>
              </a:rPr>
              <a:t> </a:t>
            </a:r>
            <a:r>
              <a:rPr lang="el-GR" sz="3200" dirty="0" smtClean="0">
                <a:latin typeface="Verdana" pitchFamily="34" charset="0"/>
                <a:ea typeface="Verdana" pitchFamily="34" charset="0"/>
                <a:cs typeface="Verdana" pitchFamily="34" charset="0"/>
              </a:rPr>
              <a:t>Η ανανέωση και ο εκσυγχρονισμός της υλικοτεχνικής υποδομής,</a:t>
            </a:r>
          </a:p>
          <a:p>
            <a:pPr marL="457200" indent="-457200">
              <a:lnSpc>
                <a:spcPct val="90000"/>
              </a:lnSpc>
              <a:buFont typeface="Wingdings" pitchFamily="2" charset="2"/>
              <a:buAutoNum type="arabicPeriod" startAt="7"/>
            </a:pPr>
            <a:r>
              <a:rPr lang="el-GR" sz="3200" dirty="0" smtClean="0">
                <a:latin typeface="Verdana" pitchFamily="34" charset="0"/>
                <a:ea typeface="Verdana" pitchFamily="34" charset="0"/>
                <a:cs typeface="Verdana" pitchFamily="34" charset="0"/>
              </a:rPr>
              <a:t> Η ενημέρωση του προσωπικού στις νέες τεχνολογίες και τις σύγχρονες κατευθύνσεις της </a:t>
            </a:r>
            <a:r>
              <a:rPr lang="el-GR" sz="3200" dirty="0" err="1" smtClean="0">
                <a:latin typeface="Verdana" pitchFamily="34" charset="0"/>
                <a:ea typeface="Verdana" pitchFamily="34" charset="0"/>
                <a:cs typeface="Verdana" pitchFamily="34" charset="0"/>
              </a:rPr>
              <a:t>αντεγκληματικής</a:t>
            </a:r>
            <a:r>
              <a:rPr lang="el-GR" sz="3200" dirty="0" smtClean="0">
                <a:latin typeface="Verdana" pitchFamily="34" charset="0"/>
                <a:ea typeface="Verdana" pitchFamily="34" charset="0"/>
                <a:cs typeface="Verdana" pitchFamily="34" charset="0"/>
              </a:rPr>
              <a:t> πολιτικής.</a:t>
            </a:r>
          </a:p>
          <a:p>
            <a:pPr marL="457200" indent="-457200">
              <a:lnSpc>
                <a:spcPct val="90000"/>
              </a:lnSpc>
              <a:buFont typeface="Wingdings" pitchFamily="2" charset="2"/>
              <a:buAutoNum type="arabicPeriod" startAt="7"/>
            </a:pPr>
            <a:r>
              <a:rPr lang="el-GR" sz="3200" dirty="0" smtClean="0">
                <a:latin typeface="Verdana" pitchFamily="34" charset="0"/>
                <a:ea typeface="Verdana" pitchFamily="34" charset="0"/>
                <a:cs typeface="Verdana" pitchFamily="34" charset="0"/>
              </a:rPr>
              <a:t> Η ενδυνάμωση της συνεργασίας των σωμάτων δίωξης του εγκλήματος.</a:t>
            </a:r>
          </a:p>
          <a:p>
            <a:pPr marL="457200" indent="-457200">
              <a:lnSpc>
                <a:spcPct val="90000"/>
              </a:lnSpc>
              <a:buFont typeface="Wingdings" pitchFamily="2" charset="2"/>
              <a:buAutoNum type="arabicPeriod" startAt="7"/>
            </a:pPr>
            <a:r>
              <a:rPr lang="el-GR" sz="3200" dirty="0" smtClean="0">
                <a:latin typeface="Verdana" pitchFamily="34" charset="0"/>
                <a:ea typeface="Verdana" pitchFamily="34" charset="0"/>
                <a:cs typeface="Verdana" pitchFamily="34" charset="0"/>
              </a:rPr>
              <a:t>Η δημιουργία κοινού οργάνου επιχειρήσεων και συντονιστικού οργάνου διαχείρισης κρίσεων.</a:t>
            </a:r>
          </a:p>
          <a:p>
            <a:pPr marL="457200" indent="-457200">
              <a:lnSpc>
                <a:spcPct val="90000"/>
              </a:lnSpc>
              <a:buFont typeface="Wingdings" pitchFamily="2" charset="2"/>
              <a:buNone/>
            </a:pPr>
            <a:r>
              <a:rPr lang="el-GR" sz="3200" dirty="0" smtClean="0">
                <a:latin typeface="Verdana" pitchFamily="34" charset="0"/>
                <a:ea typeface="Verdana" pitchFamily="34" charset="0"/>
                <a:cs typeface="Verdana" pitchFamily="34" charset="0"/>
              </a:rPr>
              <a:t>         Συνεπώς, προκειμένου να προληφθεί μια μελλοντική έξαρση της εγκληματικότητας στη χώρα μας θα πρέπει -μεταξύ των άλλων- να μειωθεί η ανεργία, να αυξηθεί το βιοτικό και το εκπαιδευτικό επίπεδο των πολιτών, να αναβαθμισθεί το κοινωνικό κράτος, να δοθούν ευκαιρίες στους νέους ανθρώπους και να διασφαλισθούν τα μέσα για την επίτευξή τους, να επαναπροσδιορισθούν οι στόχοι της νέας γενιάς, να μειωθεί το άνοιγμα της ψαλίδας μεταξύ πλουσίων και φτωχών, να ενσωματωθούν οι μειονοτικές ομάδες του πληθυσμού (με πρώτα και κύρια τους οικονομικούς μετανάστες), να στηριχθούν οι θεσμοί της οικογένειας και του σχολείου. Πρέπει, δηλαδή, να καταβληθεί κάθε δυνατή προσπάθεια προκειμένου να εκλείψουν οι παράγοντες παθογένειας που ενδημούν στις σύγχρονες κοινωνίες.</a:t>
            </a:r>
          </a:p>
          <a:p>
            <a:endParaRPr lang="el-GR" dirty="0">
              <a:latin typeface="Verdana" pitchFamily="34" charset="0"/>
              <a:ea typeface="Verdana" pitchFamily="34" charset="0"/>
              <a:cs typeface="Verdana" pitchFamily="34" charset="0"/>
            </a:endParaRPr>
          </a:p>
        </p:txBody>
      </p:sp>
    </p:spTree>
  </p:cSld>
  <p:clrMapOvr>
    <a:masterClrMapping/>
  </p:clrMapOvr>
  <p:transition>
    <p:split dir="in"/>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Verdana" pitchFamily="34" charset="0"/>
                <a:ea typeface="Verdana" pitchFamily="34" charset="0"/>
                <a:cs typeface="Verdana" pitchFamily="34" charset="0"/>
              </a:rPr>
              <a:t>ΠΗΓΕΣ</a:t>
            </a:r>
            <a:r>
              <a:rPr lang="en-US" dirty="0" smtClean="0">
                <a:latin typeface="Verdana" pitchFamily="34" charset="0"/>
                <a:ea typeface="Verdana" pitchFamily="34" charset="0"/>
                <a:cs typeface="Verdana" pitchFamily="34" charset="0"/>
              </a:rPr>
              <a:t>:</a:t>
            </a:r>
            <a:endParaRPr lang="el-GR" dirty="0">
              <a:latin typeface="Verdana" pitchFamily="34" charset="0"/>
              <a:ea typeface="Verdana" pitchFamily="34" charset="0"/>
              <a:cs typeface="Verdana" pitchFamily="34" charset="0"/>
            </a:endParaRPr>
          </a:p>
        </p:txBody>
      </p:sp>
      <p:sp>
        <p:nvSpPr>
          <p:cNvPr id="3" name="2 - Θέση περιεχομένου"/>
          <p:cNvSpPr>
            <a:spLocks noGrp="1"/>
          </p:cNvSpPr>
          <p:nvPr>
            <p:ph idx="1"/>
          </p:nvPr>
        </p:nvSpPr>
        <p:spPr>
          <a:xfrm>
            <a:off x="714348" y="1214422"/>
            <a:ext cx="7972452" cy="5141138"/>
          </a:xfrm>
        </p:spPr>
        <p:txBody>
          <a:bodyPr>
            <a:normAutofit fontScale="70000" lnSpcReduction="20000"/>
          </a:bodyPr>
          <a:lstStyle/>
          <a:p>
            <a:r>
              <a:rPr lang="el-GR" u="sng" dirty="0" smtClean="0">
                <a:solidFill>
                  <a:srgbClr val="0000FF"/>
                </a:solidFill>
                <a:latin typeface="Verdana" pitchFamily="34" charset="0"/>
                <a:ea typeface="Verdana" pitchFamily="34" charset="0"/>
                <a:cs typeface="Verdana" pitchFamily="34" charset="0"/>
                <a:hlinkClick r:id="rId2"/>
              </a:rPr>
              <a:t>http://www.astynomia.gr/images/stories/2015/statistics15/2015_epikrateia.pdf</a:t>
            </a:r>
            <a:endParaRPr lang="en-US" u="sng" dirty="0" smtClean="0">
              <a:solidFill>
                <a:srgbClr val="0000FF"/>
              </a:solidFill>
              <a:latin typeface="Verdana" pitchFamily="34" charset="0"/>
              <a:ea typeface="Verdana" pitchFamily="34" charset="0"/>
              <a:cs typeface="Verdana" pitchFamily="34" charset="0"/>
            </a:endParaRPr>
          </a:p>
          <a:p>
            <a:r>
              <a:rPr lang="en-US" u="sng" dirty="0" smtClean="0">
                <a:solidFill>
                  <a:srgbClr val="0000FF"/>
                </a:solidFill>
                <a:latin typeface="Verdana" pitchFamily="34" charset="0"/>
                <a:ea typeface="Verdana" pitchFamily="34" charset="0"/>
                <a:cs typeface="Verdana" pitchFamily="34" charset="0"/>
                <a:hlinkClick r:id="rId3"/>
              </a:rPr>
              <a:t>http://www.astynomia.gr/index.php?option=ozo_content&amp;perform=view&amp;id=81&amp;Itemid=73&amp;lang</a:t>
            </a:r>
            <a:endParaRPr lang="en-US" dirty="0" smtClean="0">
              <a:latin typeface="Verdana" pitchFamily="34" charset="0"/>
              <a:ea typeface="Verdana" pitchFamily="34" charset="0"/>
              <a:cs typeface="Verdana" pitchFamily="34" charset="0"/>
            </a:endParaRPr>
          </a:p>
          <a:p>
            <a:r>
              <a:rPr lang="en-US" u="sng" dirty="0" smtClean="0">
                <a:solidFill>
                  <a:srgbClr val="0000FF"/>
                </a:solidFill>
                <a:latin typeface="Verdana" pitchFamily="34" charset="0"/>
                <a:ea typeface="Verdana" pitchFamily="34" charset="0"/>
                <a:cs typeface="Verdana" pitchFamily="34" charset="0"/>
                <a:hlinkClick r:id="rId4"/>
              </a:rPr>
              <a:t>http://kouvoutsaki.aristovathmio.gr/wordpress/?p=27</a:t>
            </a:r>
            <a:endParaRPr lang="en-US" dirty="0" smtClean="0">
              <a:latin typeface="Verdana" pitchFamily="34" charset="0"/>
              <a:ea typeface="Verdana" pitchFamily="34" charset="0"/>
              <a:cs typeface="Verdana" pitchFamily="34" charset="0"/>
            </a:endParaRPr>
          </a:p>
          <a:p>
            <a:r>
              <a:rPr lang="en-US" u="sng" dirty="0" smtClean="0">
                <a:solidFill>
                  <a:srgbClr val="0000FF"/>
                </a:solidFill>
                <a:latin typeface="Verdana" pitchFamily="34" charset="0"/>
                <a:ea typeface="Verdana" pitchFamily="34" charset="0"/>
                <a:cs typeface="Verdana" pitchFamily="34" charset="0"/>
                <a:hlinkClick r:id="rId5"/>
              </a:rPr>
              <a:t>http://news247.gr/eidiseis/afieromata/oi-xwres-me-thn-ypshloterh-egklhmatikothta-ston-kosmo.3205233.html</a:t>
            </a:r>
            <a:endParaRPr lang="en-US" u="sng" dirty="0" smtClean="0">
              <a:solidFill>
                <a:srgbClr val="0000FF"/>
              </a:solidFill>
              <a:latin typeface="Verdana" pitchFamily="34" charset="0"/>
              <a:ea typeface="Verdana" pitchFamily="34" charset="0"/>
              <a:cs typeface="Verdana" pitchFamily="34" charset="0"/>
            </a:endParaRPr>
          </a:p>
          <a:p>
            <a:r>
              <a:rPr lang="en-US" u="sng" dirty="0" smtClean="0">
                <a:solidFill>
                  <a:srgbClr val="0000FF"/>
                </a:solidFill>
                <a:latin typeface="Verdana" pitchFamily="34" charset="0"/>
                <a:ea typeface="Verdana" pitchFamily="34" charset="0"/>
                <a:cs typeface="Verdana" pitchFamily="34" charset="0"/>
                <a:hlinkClick r:id="rId6"/>
              </a:rPr>
              <a:t>http://crimevssocialcontrol.blogspot.gr/2013/05/blog-post_3331.html</a:t>
            </a:r>
            <a:endParaRPr lang="en-US" u="sng" dirty="0" smtClean="0">
              <a:solidFill>
                <a:srgbClr val="0000FF"/>
              </a:solidFill>
              <a:latin typeface="Verdana" pitchFamily="34" charset="0"/>
              <a:ea typeface="Verdana" pitchFamily="34" charset="0"/>
              <a:cs typeface="Verdana" pitchFamily="34" charset="0"/>
            </a:endParaRPr>
          </a:p>
          <a:p>
            <a:pPr>
              <a:lnSpc>
                <a:spcPct val="115000"/>
              </a:lnSpc>
              <a:spcAft>
                <a:spcPts val="1000"/>
              </a:spcAft>
            </a:pPr>
            <a:r>
              <a:rPr lang="en-US" u="sng" dirty="0" smtClean="0">
                <a:solidFill>
                  <a:srgbClr val="0000FF"/>
                </a:solidFill>
                <a:latin typeface="Verdana" pitchFamily="34" charset="0"/>
                <a:ea typeface="Verdana" pitchFamily="34" charset="0"/>
                <a:cs typeface="Verdana" pitchFamily="34" charset="0"/>
                <a:hlinkClick r:id="rId7"/>
              </a:rPr>
              <a:t>http://www.tovima.gr/opinions/article/?aid=104871</a:t>
            </a:r>
            <a:endParaRPr lang="el-GR" u="sng" dirty="0" smtClean="0">
              <a:solidFill>
                <a:srgbClr val="0000FF"/>
              </a:solidFill>
              <a:latin typeface="Verdana" pitchFamily="34" charset="0"/>
              <a:ea typeface="Verdana" pitchFamily="34" charset="0"/>
              <a:cs typeface="Verdana" pitchFamily="34" charset="0"/>
            </a:endParaRPr>
          </a:p>
          <a:p>
            <a:pPr>
              <a:lnSpc>
                <a:spcPct val="115000"/>
              </a:lnSpc>
              <a:spcAft>
                <a:spcPts val="1000"/>
              </a:spcAft>
            </a:pPr>
            <a:r>
              <a:rPr lang="de-DE" dirty="0" smtClean="0">
                <a:latin typeface="Verdana" pitchFamily="34" charset="0"/>
                <a:ea typeface="Verdana" pitchFamily="34" charset="0"/>
                <a:cs typeface="Verdana" pitchFamily="34" charset="0"/>
                <a:hlinkClick r:id="rId8"/>
              </a:rPr>
              <a:t>https://el.wikipedia.org/wiki/%CE%88%CE%B3%CE%BA%CE%BB%CE%B7%CE%BC%CE%B1</a:t>
            </a:r>
            <a:endParaRPr lang="el-GR" dirty="0" smtClean="0">
              <a:latin typeface="Verdana" pitchFamily="34" charset="0"/>
              <a:ea typeface="Verdana" pitchFamily="34" charset="0"/>
              <a:cs typeface="Verdana" pitchFamily="34" charset="0"/>
            </a:endParaRPr>
          </a:p>
          <a:p>
            <a:pPr>
              <a:lnSpc>
                <a:spcPct val="115000"/>
              </a:lnSpc>
              <a:spcAft>
                <a:spcPts val="1000"/>
              </a:spcAft>
            </a:pPr>
            <a:r>
              <a:rPr lang="de-DE" dirty="0" smtClean="0">
                <a:latin typeface="Verdana" pitchFamily="34" charset="0"/>
                <a:ea typeface="Verdana" pitchFamily="34" charset="0"/>
                <a:cs typeface="Verdana" pitchFamily="34" charset="0"/>
              </a:rPr>
              <a:t>http://www.sarantoskargakos.gr/</a:t>
            </a:r>
            <a:endParaRPr lang="el-GR" dirty="0" smtClean="0">
              <a:latin typeface="Verdana" pitchFamily="34" charset="0"/>
              <a:ea typeface="Verdana" pitchFamily="34" charset="0"/>
              <a:cs typeface="Verdana" pitchFamily="34" charset="0"/>
            </a:endParaRPr>
          </a:p>
          <a:p>
            <a:pPr>
              <a:lnSpc>
                <a:spcPct val="115000"/>
              </a:lnSpc>
              <a:spcAft>
                <a:spcPts val="1000"/>
              </a:spcAft>
              <a:buNone/>
            </a:pPr>
            <a:endParaRPr lang="el-GR" dirty="0" smtClean="0">
              <a:latin typeface="Calibri"/>
              <a:ea typeface="Calibri"/>
              <a:cs typeface="Times New Roman"/>
            </a:endParaRPr>
          </a:p>
          <a:p>
            <a:pPr>
              <a:lnSpc>
                <a:spcPct val="115000"/>
              </a:lnSpc>
              <a:spcAft>
                <a:spcPts val="1000"/>
              </a:spcAft>
            </a:pPr>
            <a:endParaRPr lang="el-GR" dirty="0" smtClean="0">
              <a:latin typeface="Calibri"/>
              <a:ea typeface="Calibri"/>
              <a:cs typeface="Times New Roman"/>
            </a:endParaRPr>
          </a:p>
          <a:p>
            <a:pPr>
              <a:lnSpc>
                <a:spcPct val="115000"/>
              </a:lnSpc>
              <a:spcAft>
                <a:spcPts val="1000"/>
              </a:spcAft>
            </a:pPr>
            <a:endParaRPr lang="el-GR" dirty="0" smtClean="0">
              <a:latin typeface="Calibri"/>
              <a:ea typeface="Calibri"/>
              <a:cs typeface="Times New Roman"/>
            </a:endParaRPr>
          </a:p>
          <a:p>
            <a:pPr>
              <a:lnSpc>
                <a:spcPct val="115000"/>
              </a:lnSpc>
              <a:spcAft>
                <a:spcPts val="1000"/>
              </a:spcAft>
              <a:buNone/>
            </a:pPr>
            <a:endParaRPr lang="el-GR" dirty="0" smtClean="0">
              <a:latin typeface="Calibri"/>
              <a:ea typeface="Calibri"/>
              <a:cs typeface="Times New Roman"/>
            </a:endParaRPr>
          </a:p>
          <a:p>
            <a:endParaRPr lang="el-GR" dirty="0" smtClean="0">
              <a:latin typeface="Calibri"/>
              <a:ea typeface="Calibri"/>
              <a:cs typeface="Times New Roman"/>
            </a:endParaRPr>
          </a:p>
          <a:p>
            <a:endParaRPr lang="el-GR" dirty="0" smtClean="0">
              <a:latin typeface="Calibri"/>
              <a:ea typeface="Calibri"/>
              <a:cs typeface="Times New Roman"/>
            </a:endParaRPr>
          </a:p>
          <a:p>
            <a:endParaRPr lang="el-GR" dirty="0" smtClean="0">
              <a:latin typeface="Calibri"/>
              <a:ea typeface="Calibri"/>
              <a:cs typeface="Times New Roman"/>
            </a:endParaRPr>
          </a:p>
          <a:p>
            <a:endParaRPr lang="el-GR" dirty="0" smtClean="0">
              <a:latin typeface="Calibri"/>
              <a:ea typeface="Calibri"/>
              <a:cs typeface="Times New Roman"/>
            </a:endParaRPr>
          </a:p>
          <a:p>
            <a:endParaRPr lang="el-GR" dirty="0"/>
          </a:p>
        </p:txBody>
      </p:sp>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928662" y="714356"/>
            <a:ext cx="7772400" cy="4572000"/>
          </a:xfrm>
        </p:spPr>
        <p:txBody>
          <a:bodyPr>
            <a:normAutofit fontScale="92500" lnSpcReduction="20000"/>
          </a:bodyPr>
          <a:lstStyle/>
          <a:p>
            <a:r>
              <a:rPr lang="el-GR" dirty="0" smtClean="0">
                <a:latin typeface="Verdana" pitchFamily="34" charset="0"/>
                <a:ea typeface="Verdana" pitchFamily="34" charset="0"/>
                <a:cs typeface="Verdana" pitchFamily="34" charset="0"/>
              </a:rPr>
              <a:t>Για να καταδικαστεί κάποιος για κακούργημα, πρέπει να έχει τελέσει την πράξη με δόλο. Κακουργήματα από αμέλεια δεν υπάρχουν. Αυτό έχει δημιουργήσει συζητήσεις για σοβαρά εγκλήματα με πολλά θύματα που τελούνται συνήθως από αμέλεια (τροχαία, αεροπορικά δυστυχήματα), κατά πόσο η </a:t>
            </a:r>
            <a:r>
              <a:rPr lang="el-GR" dirty="0" err="1" smtClean="0">
                <a:latin typeface="Verdana" pitchFamily="34" charset="0"/>
                <a:ea typeface="Verdana" pitchFamily="34" charset="0"/>
                <a:cs typeface="Verdana" pitchFamily="34" charset="0"/>
              </a:rPr>
              <a:t>τιμώρησή</a:t>
            </a:r>
            <a:r>
              <a:rPr lang="el-GR" dirty="0" smtClean="0">
                <a:latin typeface="Verdana" pitchFamily="34" charset="0"/>
                <a:ea typeface="Verdana" pitchFamily="34" charset="0"/>
                <a:cs typeface="Verdana" pitchFamily="34" charset="0"/>
              </a:rPr>
              <a:t> τους ως πλημμελημάτων (φυλάκιση μέχρι πέντε χρόνια) είναι αρκετή ή αν θα πρέπει να θεσπιστούν και κακουργήματα εξ αμελείας</a:t>
            </a:r>
            <a:endParaRPr lang="el-GR" dirty="0">
              <a:latin typeface="Verdana" pitchFamily="34" charset="0"/>
              <a:ea typeface="Verdana" pitchFamily="34" charset="0"/>
              <a:cs typeface="Verdana" pitchFamily="34" charset="0"/>
            </a:endParaRPr>
          </a:p>
        </p:txBody>
      </p:sp>
    </p:spTree>
  </p:cSld>
  <p:clrMapOvr>
    <a:masterClrMapping/>
  </p:clrMapOvr>
  <p:transition>
    <p:wheel spokes="3"/>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785786" y="1142984"/>
            <a:ext cx="7929618" cy="3857652"/>
          </a:xfrm>
        </p:spPr>
        <p:txBody>
          <a:bodyPr>
            <a:normAutofit fontScale="92500" lnSpcReduction="20000"/>
          </a:bodyPr>
          <a:lstStyle/>
          <a:p>
            <a:r>
              <a:rPr lang="el-GR" dirty="0" smtClean="0">
                <a:latin typeface="Verdana" pitchFamily="34" charset="0"/>
                <a:ea typeface="Verdana" pitchFamily="34" charset="0"/>
                <a:cs typeface="Verdana" pitchFamily="34" charset="0"/>
              </a:rPr>
              <a:t>Ως </a:t>
            </a:r>
            <a:r>
              <a:rPr lang="el-GR" b="1" dirty="0" smtClean="0">
                <a:latin typeface="Verdana" pitchFamily="34" charset="0"/>
                <a:ea typeface="Verdana" pitchFamily="34" charset="0"/>
                <a:cs typeface="Verdana" pitchFamily="34" charset="0"/>
              </a:rPr>
              <a:t>πλημμέλημα</a:t>
            </a:r>
            <a:r>
              <a:rPr lang="el-GR" dirty="0" smtClean="0">
                <a:latin typeface="Verdana" pitchFamily="34" charset="0"/>
                <a:ea typeface="Verdana" pitchFamily="34" charset="0"/>
                <a:cs typeface="Verdana" pitchFamily="34" charset="0"/>
              </a:rPr>
              <a:t> χαρακτηρίζεται το έγκλημα εκείνο που τιμωρείται από το νόμο με φυλάκιση έως πέντε ετών. Τα πλημμελήματα εκδικάζονται ενώπιον του Πλημμελειοδικείου. Τα πλημμελήματα που τιμωρούνται από το νόμο με φυλάκιση τουλάχιστον τριών μηνών δικάζονται από το Μονομελές Πλημμελειοδικείο, που αποτελείται από έναν (ή μία) Πρόεδρο Πρωτοδικών ή από έναν Πρωτοδίκη.</a:t>
            </a:r>
            <a:endParaRPr lang="el-GR" dirty="0">
              <a:latin typeface="Verdana" pitchFamily="34" charset="0"/>
              <a:ea typeface="Verdana" pitchFamily="34" charset="0"/>
              <a:cs typeface="Verdana" pitchFamily="34" charset="0"/>
            </a:endParaRPr>
          </a:p>
        </p:txBody>
      </p:sp>
    </p:spTree>
  </p:cSld>
  <p:clrMapOvr>
    <a:masterClrMapping/>
  </p:clrMapOvr>
  <p:transition>
    <p:wheel spokes="3"/>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928662" y="928670"/>
            <a:ext cx="7772400" cy="4572000"/>
          </a:xfrm>
        </p:spPr>
        <p:txBody>
          <a:bodyPr>
            <a:normAutofit fontScale="77500" lnSpcReduction="20000"/>
          </a:bodyPr>
          <a:lstStyle/>
          <a:p>
            <a:r>
              <a:rPr lang="el-GR" dirty="0" smtClean="0">
                <a:latin typeface="Verdana" pitchFamily="34" charset="0"/>
                <a:ea typeface="Verdana" pitchFamily="34" charset="0"/>
                <a:cs typeface="Verdana" pitchFamily="34" charset="0"/>
              </a:rPr>
              <a:t>Ως </a:t>
            </a:r>
            <a:r>
              <a:rPr lang="el-GR" b="1" dirty="0" smtClean="0">
                <a:latin typeface="Verdana" pitchFamily="34" charset="0"/>
                <a:ea typeface="Verdana" pitchFamily="34" charset="0"/>
                <a:cs typeface="Verdana" pitchFamily="34" charset="0"/>
              </a:rPr>
              <a:t>Πταίσμα</a:t>
            </a:r>
            <a:r>
              <a:rPr lang="el-GR" dirty="0" smtClean="0">
                <a:latin typeface="Verdana" pitchFamily="34" charset="0"/>
                <a:ea typeface="Verdana" pitchFamily="34" charset="0"/>
                <a:cs typeface="Verdana" pitchFamily="34" charset="0"/>
              </a:rPr>
              <a:t> χαρακτηρίζεται το έγκλημα εκείνο για το οποίο ο νόμος προβλέπει ως ποινή την κράτηση ή την επιβολή προστίμου. Η διάρκεια της κράτησης κυμαίνεται από μία ημέρα ως ένα μήνα, εκτός αν κατά περίπτωση ο νόμος ορίζει διαφορετικά.</a:t>
            </a:r>
          </a:p>
          <a:p>
            <a:r>
              <a:rPr lang="el-GR" dirty="0" smtClean="0">
                <a:latin typeface="Verdana" pitchFamily="34" charset="0"/>
                <a:ea typeface="Verdana" pitchFamily="34" charset="0"/>
                <a:cs typeface="Verdana" pitchFamily="34" charset="0"/>
              </a:rPr>
              <a:t>Τα πταίσματα είναι η ελαφρύτερη μορφή εγκλήματος (βαρύτερα είναι τα κακουργήματα και τα πλημμελήματα) και εκδικάζονται στα Πταισματοδικεία. Τα πταίσματα τιμωρούνται πάντοτε και όταν τελέστηκαν από αμέλεια, εκτός αν ο νόμος απαιτεί ρητά δόλο.</a:t>
            </a:r>
          </a:p>
          <a:p>
            <a:endParaRPr lang="el-GR"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785786" y="1071546"/>
            <a:ext cx="7772400" cy="4572000"/>
          </a:xfrm>
        </p:spPr>
        <p:txBody>
          <a:bodyPr>
            <a:normAutofit fontScale="77500" lnSpcReduction="20000"/>
          </a:bodyPr>
          <a:lstStyle/>
          <a:p>
            <a:r>
              <a:rPr lang="el-GR" dirty="0" smtClean="0">
                <a:latin typeface="Verdana" pitchFamily="34" charset="0"/>
                <a:ea typeface="Verdana" pitchFamily="34" charset="0"/>
                <a:cs typeface="Verdana" pitchFamily="34" charset="0"/>
              </a:rPr>
              <a:t>Η Εγκληματικότητα προσδιορίζεται κατά τόπο (περιοχή, χώρα), χρόνο, μέγεθος, δομή (είδος - βαρύτητα) και εξέλιξη (αύξηση, μείωση). Κύρια στοιχεία που προσδιορίζουν τα παραπάνω είναι συνηθέστερα αστυνομικές στατιστικές καθώς και παρόμοιες ποινικών δικαστηρίων ή και άλλων δημόσιων φορέων.</a:t>
            </a:r>
            <a:r>
              <a:rPr lang="el-GR" sz="3200" dirty="0" smtClean="0">
                <a:latin typeface="Verdana" pitchFamily="34" charset="0"/>
                <a:ea typeface="Verdana" pitchFamily="34" charset="0"/>
                <a:cs typeface="Verdana" pitchFamily="34" charset="0"/>
              </a:rPr>
              <a:t> Από κοινωνική σκοπιά αντιμετωπίζεται ως ένα αντικοινωνικό φαινόμενο που οφείλεται κυρίως σε κοινωνικούς και περιβαλλοντικούς παράγοντες. Από τις κυριότερες αιτίες αύξησης της είναι ο αλκοολισμός και η χρήση ναρκωτικών</a:t>
            </a:r>
            <a:endParaRPr lang="el-GR" dirty="0" smtClean="0">
              <a:latin typeface="Verdana" pitchFamily="34" charset="0"/>
              <a:ea typeface="Verdana" pitchFamily="34" charset="0"/>
              <a:cs typeface="Verdana" pitchFamily="34" charset="0"/>
            </a:endParaRPr>
          </a:p>
          <a:p>
            <a:endParaRPr lang="el-GR" dirty="0"/>
          </a:p>
        </p:txBody>
      </p:sp>
    </p:spTree>
  </p:cSld>
  <p:clrMapOvr>
    <a:masterClrMapping/>
  </p:clrMapOvr>
  <p:transition>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714348" y="1000108"/>
            <a:ext cx="7772400" cy="4572000"/>
          </a:xfrm>
        </p:spPr>
        <p:txBody>
          <a:bodyPr>
            <a:normAutofit fontScale="92500" lnSpcReduction="20000"/>
          </a:bodyPr>
          <a:lstStyle/>
          <a:p>
            <a:r>
              <a:rPr lang="el-GR" dirty="0" smtClean="0">
                <a:latin typeface="Verdana" pitchFamily="34" charset="0"/>
                <a:ea typeface="Verdana" pitchFamily="34" charset="0"/>
                <a:cs typeface="Verdana" pitchFamily="34" charset="0"/>
              </a:rPr>
              <a:t>Παρά ταύτα η εγκληματικότητα που προκύπτει από τις στατιστικές αποτελούν την λεγόμενη "</a:t>
            </a:r>
            <a:r>
              <a:rPr lang="el-GR" i="1" dirty="0" smtClean="0">
                <a:latin typeface="Verdana" pitchFamily="34" charset="0"/>
                <a:ea typeface="Verdana" pitchFamily="34" charset="0"/>
                <a:cs typeface="Verdana" pitchFamily="34" charset="0"/>
              </a:rPr>
              <a:t>φανερή εγκληματικότητα</a:t>
            </a:r>
            <a:r>
              <a:rPr lang="el-GR" dirty="0" smtClean="0">
                <a:latin typeface="Verdana" pitchFamily="34" charset="0"/>
                <a:ea typeface="Verdana" pitchFamily="34" charset="0"/>
                <a:cs typeface="Verdana" pitchFamily="34" charset="0"/>
              </a:rPr>
              <a:t>", σε αντίθεση με την "</a:t>
            </a:r>
            <a:r>
              <a:rPr lang="el-GR" i="1" dirty="0" smtClean="0">
                <a:latin typeface="Verdana" pitchFamily="34" charset="0"/>
                <a:ea typeface="Verdana" pitchFamily="34" charset="0"/>
                <a:cs typeface="Verdana" pitchFamily="34" charset="0"/>
              </a:rPr>
              <a:t>αφανή ή σκοτεινή εγκληματικότητα</a:t>
            </a:r>
            <a:r>
              <a:rPr lang="el-GR" dirty="0" smtClean="0">
                <a:latin typeface="Verdana" pitchFamily="34" charset="0"/>
                <a:ea typeface="Verdana" pitchFamily="34" charset="0"/>
                <a:cs typeface="Verdana" pitchFamily="34" charset="0"/>
              </a:rPr>
              <a:t>", που σαφώς υπάρχει αλλά δεν καταγράφεται για διάφορους λόγους, όπως π.χ. περιπτώσεις που δεν </a:t>
            </a:r>
            <a:r>
              <a:rPr lang="el-GR" dirty="0" err="1" smtClean="0">
                <a:latin typeface="Verdana" pitchFamily="34" charset="0"/>
                <a:ea typeface="Verdana" pitchFamily="34" charset="0"/>
                <a:cs typeface="Verdana" pitchFamily="34" charset="0"/>
              </a:rPr>
              <a:t>καταγγέλονται</a:t>
            </a:r>
            <a:r>
              <a:rPr lang="el-GR" dirty="0" smtClean="0">
                <a:latin typeface="Verdana" pitchFamily="34" charset="0"/>
                <a:ea typeface="Verdana" pitchFamily="34" charset="0"/>
                <a:cs typeface="Verdana" pitchFamily="34" charset="0"/>
              </a:rPr>
              <a:t>.</a:t>
            </a:r>
          </a:p>
          <a:p>
            <a:r>
              <a:rPr lang="el-GR" dirty="0" smtClean="0">
                <a:latin typeface="Verdana" pitchFamily="34" charset="0"/>
                <a:ea typeface="Verdana" pitchFamily="34" charset="0"/>
                <a:cs typeface="Verdana" pitchFamily="34" charset="0"/>
              </a:rPr>
              <a:t>Η έκταση της εγκληματικότητας σε μία χώρα υπολογίζεται με βάση τον δείκτη εγκληματικότητας.</a:t>
            </a:r>
          </a:p>
          <a:p>
            <a:endParaRPr lang="el-GR" dirty="0"/>
          </a:p>
        </p:txBody>
      </p:sp>
    </p:spTree>
  </p:cSld>
  <p:clrMapOvr>
    <a:masterClrMapping/>
  </p:clrMapOvr>
  <p:transition>
    <p:pull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Μετρό">
  <a:themeElements>
    <a:clrScheme name="Μετρό">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Μετρό">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Μετρό">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183</TotalTime>
  <Words>1576</Words>
  <PresentationFormat>Προβολή στην οθόνη (4:3)</PresentationFormat>
  <Paragraphs>110</Paragraphs>
  <Slides>41</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41</vt:i4>
      </vt:variant>
    </vt:vector>
  </HeadingPairs>
  <TitlesOfParts>
    <vt:vector size="43" baseType="lpstr">
      <vt:lpstr>Μετρό</vt:lpstr>
      <vt:lpstr>Acrobat Document</vt:lpstr>
      <vt:lpstr>ΕΓΚΛΗΜΑΤΙΚΟΤΗΤΑ</vt:lpstr>
      <vt:lpstr>ΟΡΙΣΜΟΣ:</vt:lpstr>
      <vt:lpstr>Διαφάνεια 3</vt:lpstr>
      <vt:lpstr>ΚΑΚΟΥΡΓΗΜΑ:</vt:lpstr>
      <vt:lpstr>Διαφάνεια 5</vt:lpstr>
      <vt:lpstr>Διαφάνεια 6</vt:lpstr>
      <vt:lpstr>Διαφάνεια 7</vt:lpstr>
      <vt:lpstr>Διαφάνεια 8</vt:lpstr>
      <vt:lpstr>Διαφάνεια 9</vt:lpstr>
      <vt:lpstr>ΜΟΡΦΕΣ ΕΓΚΛΗΜΑΤΙΚΗΣ ΣΥΜΠΕΡΙΦΟΡΑΣ:</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ΠΟΣΟΣΤΑ ΕΓΛΗΜΑΤΙΚΟΤΗΤΑΣ:</vt:lpstr>
      <vt:lpstr>Διαφάνεια 29</vt:lpstr>
      <vt:lpstr>Διαφάνεια 30</vt:lpstr>
      <vt:lpstr>Διαφάνεια 31</vt:lpstr>
      <vt:lpstr>Διαφάνεια 32</vt:lpstr>
      <vt:lpstr>Οι χώρες με την υψηλότερη εγκληματικότητα στον κόσμο:</vt:lpstr>
      <vt:lpstr>Διαφάνεια 34</vt:lpstr>
      <vt:lpstr>Διαφάνεια 35</vt:lpstr>
      <vt:lpstr>Διαφάνεια 36</vt:lpstr>
      <vt:lpstr>ΣΩΦΡΟΝΙΣΜΟΣ</vt:lpstr>
      <vt:lpstr>ΠΡΟΤΑΣΕΙΣ ΓΙΑ ΤΗΝ ΒΕΛΤΙΩΣΗ ΤΟΥ ΣΩΦΡΟΝΙΣΤΙΚΟΥ ΣΥΣΤΗΜΑΤΟΣ</vt:lpstr>
      <vt:lpstr>Διαφάνεια 39</vt:lpstr>
      <vt:lpstr>Διαφάνεια 40</vt:lpstr>
      <vt:lpstr>ΠΗΓΕΣ: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ΕΓΚΛΗΜΑΤΙΚΟΤΗΤΑ</dc:title>
  <dc:creator>g</dc:creator>
  <cp:lastModifiedBy>g</cp:lastModifiedBy>
  <cp:revision>24</cp:revision>
  <dcterms:created xsi:type="dcterms:W3CDTF">2015-09-17T17:47:57Z</dcterms:created>
  <dcterms:modified xsi:type="dcterms:W3CDTF">2015-09-20T09:49:07Z</dcterms:modified>
</cp:coreProperties>
</file>